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77" r:id="rId2"/>
    <p:sldId id="378" r:id="rId3"/>
    <p:sldId id="257" r:id="rId4"/>
    <p:sldId id="258" r:id="rId5"/>
    <p:sldId id="259" r:id="rId6"/>
    <p:sldId id="260" r:id="rId7"/>
    <p:sldId id="261" r:id="rId8"/>
    <p:sldId id="262" r:id="rId9"/>
    <p:sldId id="263" r:id="rId10"/>
    <p:sldId id="264" r:id="rId11"/>
    <p:sldId id="265" r:id="rId12"/>
    <p:sldId id="268" r:id="rId13"/>
    <p:sldId id="379" r:id="rId14"/>
    <p:sldId id="352" r:id="rId15"/>
    <p:sldId id="353" r:id="rId16"/>
    <p:sldId id="354" r:id="rId17"/>
    <p:sldId id="355" r:id="rId18"/>
    <p:sldId id="356"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428" r:id="rId37"/>
    <p:sldId id="429" r:id="rId38"/>
    <p:sldId id="430" r:id="rId39"/>
    <p:sldId id="431" r:id="rId40"/>
    <p:sldId id="432" r:id="rId41"/>
    <p:sldId id="433" r:id="rId42"/>
    <p:sldId id="434"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 id="449" r:id="rId58"/>
    <p:sldId id="450" r:id="rId59"/>
    <p:sldId id="451" r:id="rId60"/>
    <p:sldId id="411" r:id="rId61"/>
    <p:sldId id="412" r:id="rId62"/>
    <p:sldId id="413" r:id="rId63"/>
    <p:sldId id="414" r:id="rId64"/>
    <p:sldId id="415" r:id="rId65"/>
    <p:sldId id="416" r:id="rId66"/>
    <p:sldId id="417" r:id="rId67"/>
    <p:sldId id="418" r:id="rId68"/>
    <p:sldId id="419" r:id="rId69"/>
    <p:sldId id="420" r:id="rId70"/>
    <p:sldId id="421" r:id="rId71"/>
    <p:sldId id="422" r:id="rId72"/>
    <p:sldId id="423" r:id="rId73"/>
    <p:sldId id="424" r:id="rId74"/>
    <p:sldId id="425" r:id="rId75"/>
    <p:sldId id="426" r:id="rId76"/>
    <p:sldId id="427" r:id="rId77"/>
    <p:sldId id="41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48C"/>
    <a:srgbClr val="AA2691"/>
    <a:srgbClr val="9A2283"/>
    <a:srgbClr val="850C92"/>
    <a:srgbClr val="9C0269"/>
    <a:srgbClr val="92019D"/>
    <a:srgbClr val="DE00A4"/>
    <a:srgbClr val="9900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p:restoredTop sz="86201" autoAdjust="0"/>
  </p:normalViewPr>
  <p:slideViewPr>
    <p:cSldViewPr snapToGrid="0">
      <p:cViewPr varScale="1">
        <p:scale>
          <a:sx n="93" d="100"/>
          <a:sy n="93" d="100"/>
        </p:scale>
        <p:origin x="12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95D64-109E-47C8-AE6F-4277E63889C4}" type="datetimeFigureOut">
              <a:rPr lang="en-GB" smtClean="0"/>
              <a:pPr/>
              <a:t>20/03/2024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FB6BE-ED80-4374-8B3C-C3EB777065D2}" type="slidenum">
              <a:rPr lang="en-GB" smtClean="0"/>
              <a:pPr/>
              <a:t>‹#›</a:t>
            </a:fld>
            <a:endParaRPr lang="en-GB"/>
          </a:p>
        </p:txBody>
      </p:sp>
    </p:spTree>
    <p:extLst>
      <p:ext uri="{BB962C8B-B14F-4D97-AF65-F5344CB8AC3E}">
        <p14:creationId xmlns:p14="http://schemas.microsoft.com/office/powerpoint/2010/main" val="166759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3</a:t>
            </a:fld>
            <a:endParaRPr lang="en-GB"/>
          </a:p>
        </p:txBody>
      </p:sp>
    </p:spTree>
    <p:extLst>
      <p:ext uri="{BB962C8B-B14F-4D97-AF65-F5344CB8AC3E}">
        <p14:creationId xmlns:p14="http://schemas.microsoft.com/office/powerpoint/2010/main" val="299970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12</a:t>
            </a:fld>
            <a:endParaRPr lang="en-GB"/>
          </a:p>
        </p:txBody>
      </p:sp>
    </p:spTree>
    <p:extLst>
      <p:ext uri="{BB962C8B-B14F-4D97-AF65-F5344CB8AC3E}">
        <p14:creationId xmlns:p14="http://schemas.microsoft.com/office/powerpoint/2010/main" val="184286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37</a:t>
            </a:fld>
            <a:endParaRPr lang="en-GB"/>
          </a:p>
        </p:txBody>
      </p:sp>
    </p:spTree>
    <p:extLst>
      <p:ext uri="{BB962C8B-B14F-4D97-AF65-F5344CB8AC3E}">
        <p14:creationId xmlns:p14="http://schemas.microsoft.com/office/powerpoint/2010/main" val="394523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38</a:t>
            </a:fld>
            <a:endParaRPr lang="en-US"/>
          </a:p>
        </p:txBody>
      </p:sp>
    </p:spTree>
    <p:extLst>
      <p:ext uri="{BB962C8B-B14F-4D97-AF65-F5344CB8AC3E}">
        <p14:creationId xmlns:p14="http://schemas.microsoft.com/office/powerpoint/2010/main" val="371918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39</a:t>
            </a:fld>
            <a:endParaRPr lang="en-US"/>
          </a:p>
        </p:txBody>
      </p:sp>
    </p:spTree>
    <p:extLst>
      <p:ext uri="{BB962C8B-B14F-4D97-AF65-F5344CB8AC3E}">
        <p14:creationId xmlns:p14="http://schemas.microsoft.com/office/powerpoint/2010/main" val="127685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40</a:t>
            </a:fld>
            <a:endParaRPr lang="en-US"/>
          </a:p>
        </p:txBody>
      </p:sp>
    </p:spTree>
    <p:extLst>
      <p:ext uri="{BB962C8B-B14F-4D97-AF65-F5344CB8AC3E}">
        <p14:creationId xmlns:p14="http://schemas.microsoft.com/office/powerpoint/2010/main" val="37335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41</a:t>
            </a:fld>
            <a:endParaRPr lang="en-US"/>
          </a:p>
        </p:txBody>
      </p:sp>
    </p:spTree>
    <p:extLst>
      <p:ext uri="{BB962C8B-B14F-4D97-AF65-F5344CB8AC3E}">
        <p14:creationId xmlns:p14="http://schemas.microsoft.com/office/powerpoint/2010/main" val="144473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42</a:t>
            </a:fld>
            <a:endParaRPr lang="en-US"/>
          </a:p>
        </p:txBody>
      </p:sp>
    </p:spTree>
    <p:extLst>
      <p:ext uri="{BB962C8B-B14F-4D97-AF65-F5344CB8AC3E}">
        <p14:creationId xmlns:p14="http://schemas.microsoft.com/office/powerpoint/2010/main" val="299132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43</a:t>
            </a:fld>
            <a:endParaRPr lang="en-US"/>
          </a:p>
        </p:txBody>
      </p:sp>
    </p:spTree>
    <p:extLst>
      <p:ext uri="{BB962C8B-B14F-4D97-AF65-F5344CB8AC3E}">
        <p14:creationId xmlns:p14="http://schemas.microsoft.com/office/powerpoint/2010/main" val="342794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44</a:t>
            </a:fld>
            <a:endParaRPr lang="en-US"/>
          </a:p>
        </p:txBody>
      </p:sp>
    </p:spTree>
    <p:extLst>
      <p:ext uri="{BB962C8B-B14F-4D97-AF65-F5344CB8AC3E}">
        <p14:creationId xmlns:p14="http://schemas.microsoft.com/office/powerpoint/2010/main" val="225716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45</a:t>
            </a:fld>
            <a:endParaRPr lang="en-US"/>
          </a:p>
        </p:txBody>
      </p:sp>
    </p:spTree>
    <p:extLst>
      <p:ext uri="{BB962C8B-B14F-4D97-AF65-F5344CB8AC3E}">
        <p14:creationId xmlns:p14="http://schemas.microsoft.com/office/powerpoint/2010/main" val="117627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4</a:t>
            </a:fld>
            <a:endParaRPr lang="en-GB"/>
          </a:p>
        </p:txBody>
      </p:sp>
    </p:spTree>
    <p:extLst>
      <p:ext uri="{BB962C8B-B14F-4D97-AF65-F5344CB8AC3E}">
        <p14:creationId xmlns:p14="http://schemas.microsoft.com/office/powerpoint/2010/main" val="583141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46</a:t>
            </a:fld>
            <a:endParaRPr lang="en-US"/>
          </a:p>
        </p:txBody>
      </p:sp>
    </p:spTree>
    <p:extLst>
      <p:ext uri="{BB962C8B-B14F-4D97-AF65-F5344CB8AC3E}">
        <p14:creationId xmlns:p14="http://schemas.microsoft.com/office/powerpoint/2010/main" val="27124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47</a:t>
            </a:fld>
            <a:endParaRPr lang="en-US"/>
          </a:p>
        </p:txBody>
      </p:sp>
    </p:spTree>
    <p:extLst>
      <p:ext uri="{BB962C8B-B14F-4D97-AF65-F5344CB8AC3E}">
        <p14:creationId xmlns:p14="http://schemas.microsoft.com/office/powerpoint/2010/main" val="1770594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48</a:t>
            </a:fld>
            <a:endParaRPr lang="en-US"/>
          </a:p>
        </p:txBody>
      </p:sp>
    </p:spTree>
    <p:extLst>
      <p:ext uri="{BB962C8B-B14F-4D97-AF65-F5344CB8AC3E}">
        <p14:creationId xmlns:p14="http://schemas.microsoft.com/office/powerpoint/2010/main" val="3099527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50</a:t>
            </a:fld>
            <a:endParaRPr lang="en-GB"/>
          </a:p>
        </p:txBody>
      </p:sp>
    </p:spTree>
    <p:extLst>
      <p:ext uri="{BB962C8B-B14F-4D97-AF65-F5344CB8AC3E}">
        <p14:creationId xmlns:p14="http://schemas.microsoft.com/office/powerpoint/2010/main" val="204940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51</a:t>
            </a:fld>
            <a:endParaRPr lang="en-US"/>
          </a:p>
        </p:txBody>
      </p:sp>
    </p:spTree>
    <p:extLst>
      <p:ext uri="{BB962C8B-B14F-4D97-AF65-F5344CB8AC3E}">
        <p14:creationId xmlns:p14="http://schemas.microsoft.com/office/powerpoint/2010/main" val="2433528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52</a:t>
            </a:fld>
            <a:endParaRPr lang="en-US"/>
          </a:p>
        </p:txBody>
      </p:sp>
    </p:spTree>
    <p:extLst>
      <p:ext uri="{BB962C8B-B14F-4D97-AF65-F5344CB8AC3E}">
        <p14:creationId xmlns:p14="http://schemas.microsoft.com/office/powerpoint/2010/main" val="2409094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53</a:t>
            </a:fld>
            <a:endParaRPr lang="en-US"/>
          </a:p>
        </p:txBody>
      </p:sp>
    </p:spTree>
    <p:extLst>
      <p:ext uri="{BB962C8B-B14F-4D97-AF65-F5344CB8AC3E}">
        <p14:creationId xmlns:p14="http://schemas.microsoft.com/office/powerpoint/2010/main" val="106581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54</a:t>
            </a:fld>
            <a:endParaRPr lang="en-US"/>
          </a:p>
        </p:txBody>
      </p:sp>
    </p:spTree>
    <p:extLst>
      <p:ext uri="{BB962C8B-B14F-4D97-AF65-F5344CB8AC3E}">
        <p14:creationId xmlns:p14="http://schemas.microsoft.com/office/powerpoint/2010/main" val="2646344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55</a:t>
            </a:fld>
            <a:endParaRPr lang="en-US"/>
          </a:p>
        </p:txBody>
      </p:sp>
    </p:spTree>
    <p:extLst>
      <p:ext uri="{BB962C8B-B14F-4D97-AF65-F5344CB8AC3E}">
        <p14:creationId xmlns:p14="http://schemas.microsoft.com/office/powerpoint/2010/main" val="3457654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58</a:t>
            </a:fld>
            <a:endParaRPr lang="en-US"/>
          </a:p>
        </p:txBody>
      </p:sp>
    </p:spTree>
    <p:extLst>
      <p:ext uri="{BB962C8B-B14F-4D97-AF65-F5344CB8AC3E}">
        <p14:creationId xmlns:p14="http://schemas.microsoft.com/office/powerpoint/2010/main" val="223283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5</a:t>
            </a:fld>
            <a:endParaRPr lang="en-GB"/>
          </a:p>
        </p:txBody>
      </p:sp>
    </p:spTree>
    <p:extLst>
      <p:ext uri="{BB962C8B-B14F-4D97-AF65-F5344CB8AC3E}">
        <p14:creationId xmlns:p14="http://schemas.microsoft.com/office/powerpoint/2010/main" val="3317720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2CBBC9-A7BA-4EC1-8C8B-DC116F4EEDB2}" type="slidenum">
              <a:rPr lang="en-US" smtClean="0"/>
              <a:pPr>
                <a:defRPr/>
              </a:pPr>
              <a:t>59</a:t>
            </a:fld>
            <a:endParaRPr lang="en-US"/>
          </a:p>
        </p:txBody>
      </p:sp>
    </p:spTree>
    <p:extLst>
      <p:ext uri="{BB962C8B-B14F-4D97-AF65-F5344CB8AC3E}">
        <p14:creationId xmlns:p14="http://schemas.microsoft.com/office/powerpoint/2010/main" val="426565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6</a:t>
            </a:fld>
            <a:endParaRPr lang="en-GB"/>
          </a:p>
        </p:txBody>
      </p:sp>
    </p:spTree>
    <p:extLst>
      <p:ext uri="{BB962C8B-B14F-4D97-AF65-F5344CB8AC3E}">
        <p14:creationId xmlns:p14="http://schemas.microsoft.com/office/powerpoint/2010/main" val="126169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7</a:t>
            </a:fld>
            <a:endParaRPr lang="en-GB"/>
          </a:p>
        </p:txBody>
      </p:sp>
    </p:spTree>
    <p:extLst>
      <p:ext uri="{BB962C8B-B14F-4D97-AF65-F5344CB8AC3E}">
        <p14:creationId xmlns:p14="http://schemas.microsoft.com/office/powerpoint/2010/main" val="232901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8</a:t>
            </a:fld>
            <a:endParaRPr lang="en-GB"/>
          </a:p>
        </p:txBody>
      </p:sp>
    </p:spTree>
    <p:extLst>
      <p:ext uri="{BB962C8B-B14F-4D97-AF65-F5344CB8AC3E}">
        <p14:creationId xmlns:p14="http://schemas.microsoft.com/office/powerpoint/2010/main" val="79544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9</a:t>
            </a:fld>
            <a:endParaRPr lang="en-GB"/>
          </a:p>
        </p:txBody>
      </p:sp>
    </p:spTree>
    <p:extLst>
      <p:ext uri="{BB962C8B-B14F-4D97-AF65-F5344CB8AC3E}">
        <p14:creationId xmlns:p14="http://schemas.microsoft.com/office/powerpoint/2010/main" val="340767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10</a:t>
            </a:fld>
            <a:endParaRPr lang="en-GB"/>
          </a:p>
        </p:txBody>
      </p:sp>
    </p:spTree>
    <p:extLst>
      <p:ext uri="{BB962C8B-B14F-4D97-AF65-F5344CB8AC3E}">
        <p14:creationId xmlns:p14="http://schemas.microsoft.com/office/powerpoint/2010/main" val="176658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C9FB6BE-ED80-4374-8B3C-C3EB777065D2}" type="slidenum">
              <a:rPr lang="en-GB" smtClean="0"/>
              <a:pPr/>
              <a:t>11</a:t>
            </a:fld>
            <a:endParaRPr lang="en-GB"/>
          </a:p>
        </p:txBody>
      </p:sp>
    </p:spTree>
    <p:extLst>
      <p:ext uri="{BB962C8B-B14F-4D97-AF65-F5344CB8AC3E}">
        <p14:creationId xmlns:p14="http://schemas.microsoft.com/office/powerpoint/2010/main" val="410446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AF9E-6808-1C49-9A64-625BAEE0DB17}"/>
              </a:ext>
            </a:extLst>
          </p:cNvPr>
          <p:cNvSpPr>
            <a:spLocks noGrp="1"/>
          </p:cNvSpPr>
          <p:nvPr>
            <p:ph type="ctrTitle"/>
          </p:nvPr>
        </p:nvSpPr>
        <p:spPr>
          <a:xfrm>
            <a:off x="1143000" y="1122363"/>
            <a:ext cx="6858000" cy="2387600"/>
          </a:xfrm>
          <a:solidFill>
            <a:srgbClr val="A4248C"/>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043C7D-9243-564A-99CC-6086A42FD1B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EA6D2-38F6-2240-B7A0-5E34DE5DCD69}"/>
              </a:ext>
            </a:extLst>
          </p:cNvPr>
          <p:cNvSpPr>
            <a:spLocks noGrp="1"/>
          </p:cNvSpPr>
          <p:nvPr>
            <p:ph type="dt" sz="half" idx="10"/>
          </p:nvPr>
        </p:nvSpPr>
        <p:spPr/>
        <p:txBody>
          <a:bodyPr/>
          <a:lstStyle/>
          <a:p>
            <a:fld id="{2478B2CE-0F37-4DB3-A8AB-5C5F0295C0B3}" type="datetime1">
              <a:rPr lang="en-US" smtClean="0"/>
              <a:pPr/>
              <a:t>3/20/2024</a:t>
            </a:fld>
            <a:endParaRPr lang="en-US"/>
          </a:p>
        </p:txBody>
      </p:sp>
      <p:sp>
        <p:nvSpPr>
          <p:cNvPr id="5" name="Footer Placeholder 4">
            <a:extLst>
              <a:ext uri="{FF2B5EF4-FFF2-40B4-BE49-F238E27FC236}">
                <a16:creationId xmlns:a16="http://schemas.microsoft.com/office/drawing/2014/main" id="{A14DBA82-C272-8544-BE14-7807677C3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C21B0-3FDC-DF41-A8F8-E36BFF43D04F}"/>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251838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FE46-4450-9B4F-9F94-63F61BEA0BFE}"/>
              </a:ext>
            </a:extLst>
          </p:cNvPr>
          <p:cNvSpPr>
            <a:spLocks noGrp="1"/>
          </p:cNvSpPr>
          <p:nvPr>
            <p:ph type="title"/>
          </p:nvPr>
        </p:nvSpPr>
        <p:spPr>
          <a:solidFill>
            <a:srgbClr val="A4248C"/>
          </a:solidFill>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95378-D750-2D41-96FF-9AAA3F752B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68F22-8CCE-C24F-ABC2-BAEA0276C113}"/>
              </a:ext>
            </a:extLst>
          </p:cNvPr>
          <p:cNvSpPr>
            <a:spLocks noGrp="1"/>
          </p:cNvSpPr>
          <p:nvPr>
            <p:ph type="dt" sz="half" idx="10"/>
          </p:nvPr>
        </p:nvSpPr>
        <p:spPr/>
        <p:txBody>
          <a:bodyPr/>
          <a:lstStyle/>
          <a:p>
            <a:fld id="{A1F67AF1-A444-47A0-81A7-4623B04EE849}" type="datetime1">
              <a:rPr lang="en-US" smtClean="0"/>
              <a:pPr/>
              <a:t>3/20/2024</a:t>
            </a:fld>
            <a:endParaRPr lang="en-US"/>
          </a:p>
        </p:txBody>
      </p:sp>
      <p:sp>
        <p:nvSpPr>
          <p:cNvPr id="5" name="Footer Placeholder 4">
            <a:extLst>
              <a:ext uri="{FF2B5EF4-FFF2-40B4-BE49-F238E27FC236}">
                <a16:creationId xmlns:a16="http://schemas.microsoft.com/office/drawing/2014/main" id="{AEBD8607-2AF8-A849-A1B8-7ECF92884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8E40C-506E-A640-A884-D9354B50A549}"/>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65285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7FF8A-AD96-C943-AAEA-AD2843728C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A18C7-151F-6B4F-8AD4-A2B01C5856D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6C750-ACDF-4344-A0D7-D0EEEDB20C18}"/>
              </a:ext>
            </a:extLst>
          </p:cNvPr>
          <p:cNvSpPr>
            <a:spLocks noGrp="1"/>
          </p:cNvSpPr>
          <p:nvPr>
            <p:ph type="dt" sz="half" idx="10"/>
          </p:nvPr>
        </p:nvSpPr>
        <p:spPr/>
        <p:txBody>
          <a:bodyPr/>
          <a:lstStyle/>
          <a:p>
            <a:fld id="{62F9DFBC-CD19-4845-BF55-367173E75CEB}" type="datetime1">
              <a:rPr lang="en-US" smtClean="0"/>
              <a:pPr/>
              <a:t>3/20/2024</a:t>
            </a:fld>
            <a:endParaRPr lang="en-US"/>
          </a:p>
        </p:txBody>
      </p:sp>
      <p:sp>
        <p:nvSpPr>
          <p:cNvPr id="5" name="Footer Placeholder 4">
            <a:extLst>
              <a:ext uri="{FF2B5EF4-FFF2-40B4-BE49-F238E27FC236}">
                <a16:creationId xmlns:a16="http://schemas.microsoft.com/office/drawing/2014/main" id="{55E3C92A-4780-E940-8E85-4F8F68748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F54A6-4CE0-3E43-8D4C-FD4D14042D04}"/>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23903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7794-25EE-2949-A792-31CCD9A71716}"/>
              </a:ext>
            </a:extLst>
          </p:cNvPr>
          <p:cNvSpPr>
            <a:spLocks noGrp="1"/>
          </p:cNvSpPr>
          <p:nvPr>
            <p:ph type="title"/>
          </p:nvPr>
        </p:nvSpPr>
        <p:spPr>
          <a:solidFill>
            <a:srgbClr val="A4248C"/>
          </a:solidFill>
        </p:spPr>
        <p:txBody>
          <a:bodyPr>
            <a:normAutofit/>
          </a:bodyPr>
          <a:lstStyle>
            <a:lvl1pPr>
              <a:defRPr sz="32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2564994-C3AE-CF4A-9534-D996357E57BF}"/>
              </a:ext>
            </a:extLst>
          </p:cNvPr>
          <p:cNvSpPr>
            <a:spLocks noGrp="1"/>
          </p:cNvSpPr>
          <p:nvPr>
            <p:ph idx="1"/>
          </p:nvPr>
        </p:nvSpPr>
        <p:spPr/>
        <p:txBody>
          <a:bodyPr/>
          <a:lstStyle>
            <a:lvl1pPr>
              <a:buClr>
                <a:srgbClr val="DE00A4"/>
              </a:buClr>
              <a:buSzPct val="80000"/>
              <a:defRPr/>
            </a:lvl1pPr>
            <a:lvl2pPr>
              <a:buClr>
                <a:srgbClr val="DE00A4"/>
              </a:buClr>
              <a:buSzPct val="80000"/>
              <a:defRPr/>
            </a:lvl2pPr>
            <a:lvl3pPr>
              <a:buClr>
                <a:srgbClr val="DE00A4"/>
              </a:buClr>
              <a:buSzPct val="80000"/>
              <a:defRPr/>
            </a:lvl3pPr>
            <a:lvl4pPr>
              <a:buClr>
                <a:srgbClr val="DE00A4"/>
              </a:buClr>
              <a:buSzPct val="80000"/>
              <a:defRPr/>
            </a:lvl4pPr>
            <a:lvl5pPr>
              <a:buClr>
                <a:srgbClr val="DE00A4"/>
              </a:buClr>
              <a:buSzPct val="8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850C33-84D5-3342-AC61-C41C1E76C84F}"/>
              </a:ext>
            </a:extLst>
          </p:cNvPr>
          <p:cNvSpPr>
            <a:spLocks noGrp="1"/>
          </p:cNvSpPr>
          <p:nvPr>
            <p:ph type="dt" sz="half" idx="10"/>
          </p:nvPr>
        </p:nvSpPr>
        <p:spPr/>
        <p:txBody>
          <a:bodyPr/>
          <a:lstStyle/>
          <a:p>
            <a:fld id="{2F27EEBE-5400-494B-A96D-38AB72CDB43E}" type="datetime1">
              <a:rPr lang="en-US" smtClean="0"/>
              <a:pPr/>
              <a:t>3/20/2024</a:t>
            </a:fld>
            <a:endParaRPr lang="en-US"/>
          </a:p>
        </p:txBody>
      </p:sp>
      <p:sp>
        <p:nvSpPr>
          <p:cNvPr id="5" name="Footer Placeholder 4">
            <a:extLst>
              <a:ext uri="{FF2B5EF4-FFF2-40B4-BE49-F238E27FC236}">
                <a16:creationId xmlns:a16="http://schemas.microsoft.com/office/drawing/2014/main" id="{4BE5F68A-3F01-F049-B9EE-B699FCEA4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4342C-67AB-A44D-8061-16316E70C15B}"/>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137075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4073-D660-C441-92B3-582BCB31AF13}"/>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632347-D52C-0142-82AD-7CE44A355F1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117B19-BC74-F84B-94F8-EF5AEA585805}"/>
              </a:ext>
            </a:extLst>
          </p:cNvPr>
          <p:cNvSpPr>
            <a:spLocks noGrp="1"/>
          </p:cNvSpPr>
          <p:nvPr>
            <p:ph type="dt" sz="half" idx="10"/>
          </p:nvPr>
        </p:nvSpPr>
        <p:spPr/>
        <p:txBody>
          <a:bodyPr/>
          <a:lstStyle/>
          <a:p>
            <a:fld id="{AEAAEC6C-BB58-48EA-ADAD-F2F6BC595BF3}" type="datetime1">
              <a:rPr lang="en-US" smtClean="0"/>
              <a:pPr/>
              <a:t>3/20/2024</a:t>
            </a:fld>
            <a:endParaRPr lang="en-US"/>
          </a:p>
        </p:txBody>
      </p:sp>
      <p:sp>
        <p:nvSpPr>
          <p:cNvPr id="5" name="Footer Placeholder 4">
            <a:extLst>
              <a:ext uri="{FF2B5EF4-FFF2-40B4-BE49-F238E27FC236}">
                <a16:creationId xmlns:a16="http://schemas.microsoft.com/office/drawing/2014/main" id="{19630A60-C46E-144C-AC31-B7EE70896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0365E-7154-794D-81FC-08D0239E8EC3}"/>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5920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FB06-A40F-EB4F-B20A-6A53C2698B3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4707570C-96E8-714F-B42C-868A15B479A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0CF368-3063-5E46-91F7-4B24F65AAF4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C652B0-16BF-C34D-AA89-DFF8F31450BA}"/>
              </a:ext>
            </a:extLst>
          </p:cNvPr>
          <p:cNvSpPr>
            <a:spLocks noGrp="1"/>
          </p:cNvSpPr>
          <p:nvPr>
            <p:ph type="dt" sz="half" idx="10"/>
          </p:nvPr>
        </p:nvSpPr>
        <p:spPr/>
        <p:txBody>
          <a:bodyPr/>
          <a:lstStyle/>
          <a:p>
            <a:fld id="{497509BD-2326-422B-B30F-9F5EB8ABBC6E}" type="datetime1">
              <a:rPr lang="en-US" smtClean="0"/>
              <a:pPr/>
              <a:t>3/20/2024</a:t>
            </a:fld>
            <a:endParaRPr lang="en-US"/>
          </a:p>
        </p:txBody>
      </p:sp>
      <p:sp>
        <p:nvSpPr>
          <p:cNvPr id="6" name="Footer Placeholder 5">
            <a:extLst>
              <a:ext uri="{FF2B5EF4-FFF2-40B4-BE49-F238E27FC236}">
                <a16:creationId xmlns:a16="http://schemas.microsoft.com/office/drawing/2014/main" id="{14B75C45-B1EE-4947-8179-860D12951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404B9-80FF-2545-8EBF-75BA6414E9CE}"/>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142947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B226-E0AF-F84F-AEF0-66E17C6FB0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810562-5768-BF43-9868-B686174BCEB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4601F0-C632-6D4C-9762-396655FC3C2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1937B4-66CF-3441-8C46-A19A056743A1}"/>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17D866-3611-DD4E-9485-2E4715AE874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74697D-3955-D641-973E-F260A1ACF6D8}"/>
              </a:ext>
            </a:extLst>
          </p:cNvPr>
          <p:cNvSpPr>
            <a:spLocks noGrp="1"/>
          </p:cNvSpPr>
          <p:nvPr>
            <p:ph type="dt" sz="half" idx="10"/>
          </p:nvPr>
        </p:nvSpPr>
        <p:spPr/>
        <p:txBody>
          <a:bodyPr/>
          <a:lstStyle/>
          <a:p>
            <a:fld id="{4BAA999C-EDDE-49F8-99D6-0652526930E1}" type="datetime1">
              <a:rPr lang="en-US" smtClean="0"/>
              <a:pPr/>
              <a:t>3/20/2024</a:t>
            </a:fld>
            <a:endParaRPr lang="en-US"/>
          </a:p>
        </p:txBody>
      </p:sp>
      <p:sp>
        <p:nvSpPr>
          <p:cNvPr id="8" name="Footer Placeholder 7">
            <a:extLst>
              <a:ext uri="{FF2B5EF4-FFF2-40B4-BE49-F238E27FC236}">
                <a16:creationId xmlns:a16="http://schemas.microsoft.com/office/drawing/2014/main" id="{5100203E-37EF-C64F-ADF3-FEF6938870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C6994E-AB94-AC41-A6E8-CF3678B0DE06}"/>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283286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ED59-AA7E-C643-BC6C-F05ABB3A94B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9BCDC7C-BBB7-3545-8694-1DDEBB597E11}"/>
              </a:ext>
            </a:extLst>
          </p:cNvPr>
          <p:cNvSpPr>
            <a:spLocks noGrp="1"/>
          </p:cNvSpPr>
          <p:nvPr>
            <p:ph type="dt" sz="half" idx="10"/>
          </p:nvPr>
        </p:nvSpPr>
        <p:spPr/>
        <p:txBody>
          <a:bodyPr/>
          <a:lstStyle/>
          <a:p>
            <a:fld id="{698F6A4D-2471-4D00-A689-02D0FFD79B5A}" type="datetime1">
              <a:rPr lang="en-US" smtClean="0"/>
              <a:pPr/>
              <a:t>3/20/2024</a:t>
            </a:fld>
            <a:endParaRPr lang="en-US"/>
          </a:p>
        </p:txBody>
      </p:sp>
      <p:sp>
        <p:nvSpPr>
          <p:cNvPr id="4" name="Footer Placeholder 3">
            <a:extLst>
              <a:ext uri="{FF2B5EF4-FFF2-40B4-BE49-F238E27FC236}">
                <a16:creationId xmlns:a16="http://schemas.microsoft.com/office/drawing/2014/main" id="{7138B2A8-6686-E641-80A4-1B66FC49FC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1E5070-CC96-1143-8E2D-37A6F23285D9}"/>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186601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632FD-BF1A-EA49-8781-CE070C89DA51}"/>
              </a:ext>
            </a:extLst>
          </p:cNvPr>
          <p:cNvSpPr>
            <a:spLocks noGrp="1"/>
          </p:cNvSpPr>
          <p:nvPr>
            <p:ph type="dt" sz="half" idx="10"/>
          </p:nvPr>
        </p:nvSpPr>
        <p:spPr/>
        <p:txBody>
          <a:bodyPr/>
          <a:lstStyle/>
          <a:p>
            <a:fld id="{F2379D42-572B-45E2-8A42-254A7541645C}" type="datetime1">
              <a:rPr lang="en-US" smtClean="0"/>
              <a:pPr/>
              <a:t>3/20/2024</a:t>
            </a:fld>
            <a:endParaRPr lang="en-US"/>
          </a:p>
        </p:txBody>
      </p:sp>
      <p:sp>
        <p:nvSpPr>
          <p:cNvPr id="3" name="Footer Placeholder 2">
            <a:extLst>
              <a:ext uri="{FF2B5EF4-FFF2-40B4-BE49-F238E27FC236}">
                <a16:creationId xmlns:a16="http://schemas.microsoft.com/office/drawing/2014/main" id="{94727A0E-B06F-CA4C-9888-ED7EC28F68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8D67E-CB63-A34E-9422-66501AB48635}"/>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308044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D959-29C8-8E40-A9F9-9F701529FF8B}"/>
              </a:ext>
            </a:extLst>
          </p:cNvPr>
          <p:cNvSpPr>
            <a:spLocks noGrp="1"/>
          </p:cNvSpPr>
          <p:nvPr>
            <p:ph type="title"/>
          </p:nvPr>
        </p:nvSpPr>
        <p:spPr>
          <a:xfrm>
            <a:off x="629841" y="457200"/>
            <a:ext cx="2949178" cy="1600200"/>
          </a:xfrm>
          <a:solidFill>
            <a:srgbClr val="A4248C"/>
          </a:solidFill>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76D9F45-C4DE-AF40-8138-7260FCF5D012}"/>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E67EA-2759-604E-AD92-259CF2DB004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DD7F87-F023-B141-A7CA-67B99E9D35B5}"/>
              </a:ext>
            </a:extLst>
          </p:cNvPr>
          <p:cNvSpPr>
            <a:spLocks noGrp="1"/>
          </p:cNvSpPr>
          <p:nvPr>
            <p:ph type="dt" sz="half" idx="10"/>
          </p:nvPr>
        </p:nvSpPr>
        <p:spPr/>
        <p:txBody>
          <a:bodyPr/>
          <a:lstStyle/>
          <a:p>
            <a:fld id="{599A0064-2185-453E-9629-FAB34B8932AC}" type="datetime1">
              <a:rPr lang="en-US" smtClean="0"/>
              <a:pPr/>
              <a:t>3/20/2024</a:t>
            </a:fld>
            <a:endParaRPr lang="en-US"/>
          </a:p>
        </p:txBody>
      </p:sp>
      <p:sp>
        <p:nvSpPr>
          <p:cNvPr id="6" name="Footer Placeholder 5">
            <a:extLst>
              <a:ext uri="{FF2B5EF4-FFF2-40B4-BE49-F238E27FC236}">
                <a16:creationId xmlns:a16="http://schemas.microsoft.com/office/drawing/2014/main" id="{15AECBEF-4DCA-064A-B863-60B334559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0D9A5-BE54-6B4B-8D45-46F1D5A87C88}"/>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179771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E49F-DCB5-FB45-B2DA-D325A447F7A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2AC35F-4210-214F-A042-17ED061AE41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B1C982-1880-254F-9C6D-5C97D62881F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022F80-EECE-7D41-89C7-C5561AAA50C8}"/>
              </a:ext>
            </a:extLst>
          </p:cNvPr>
          <p:cNvSpPr>
            <a:spLocks noGrp="1"/>
          </p:cNvSpPr>
          <p:nvPr>
            <p:ph type="dt" sz="half" idx="10"/>
          </p:nvPr>
        </p:nvSpPr>
        <p:spPr/>
        <p:txBody>
          <a:bodyPr/>
          <a:lstStyle/>
          <a:p>
            <a:fld id="{0A3194EA-9BAD-423B-8CA7-2D6BF9C06547}" type="datetime1">
              <a:rPr lang="en-US" smtClean="0"/>
              <a:pPr/>
              <a:t>3/20/2024</a:t>
            </a:fld>
            <a:endParaRPr lang="en-US"/>
          </a:p>
        </p:txBody>
      </p:sp>
      <p:sp>
        <p:nvSpPr>
          <p:cNvPr id="6" name="Footer Placeholder 5">
            <a:extLst>
              <a:ext uri="{FF2B5EF4-FFF2-40B4-BE49-F238E27FC236}">
                <a16:creationId xmlns:a16="http://schemas.microsoft.com/office/drawing/2014/main" id="{556B8F88-EE49-7149-AF5A-A1E570F7C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5D0F1-9D34-5543-8277-DC12A39A6131}"/>
              </a:ext>
            </a:extLst>
          </p:cNvPr>
          <p:cNvSpPr>
            <a:spLocks noGrp="1"/>
          </p:cNvSpPr>
          <p:nvPr>
            <p:ph type="sldNum" sz="quarter" idx="12"/>
          </p:nvPr>
        </p:nvSpPr>
        <p:spPr/>
        <p:txBody>
          <a:bodyPr/>
          <a:lstStyle/>
          <a:p>
            <a:fld id="{877EEDE6-32C1-A445-8E5C-0415E4177992}" type="slidenum">
              <a:rPr lang="en-US" smtClean="0"/>
              <a:pPr/>
              <a:t>‹#›</a:t>
            </a:fld>
            <a:endParaRPr lang="en-US"/>
          </a:p>
        </p:txBody>
      </p:sp>
    </p:spTree>
    <p:extLst>
      <p:ext uri="{BB962C8B-B14F-4D97-AF65-F5344CB8AC3E}">
        <p14:creationId xmlns:p14="http://schemas.microsoft.com/office/powerpoint/2010/main" val="409015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5849A-258C-3949-88E3-E972DB4C8CE9}"/>
              </a:ext>
            </a:extLst>
          </p:cNvPr>
          <p:cNvSpPr>
            <a:spLocks noGrp="1"/>
          </p:cNvSpPr>
          <p:nvPr>
            <p:ph type="title"/>
          </p:nvPr>
        </p:nvSpPr>
        <p:spPr>
          <a:xfrm>
            <a:off x="0" y="1"/>
            <a:ext cx="9144000" cy="1016000"/>
          </a:xfrm>
          <a:prstGeom prst="rect">
            <a:avLst/>
          </a:prstGeom>
          <a:solidFill>
            <a:srgbClr val="A4248C"/>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DF79B1-7B4E-4940-86ED-242EC9B41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C1503D-DCC1-2E4B-BA63-9FEDCAA83D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9262E-2990-44AF-89DD-BB2A500B8ECA}" type="datetime1">
              <a:rPr lang="en-US" smtClean="0"/>
              <a:pPr/>
              <a:t>3/20/2024</a:t>
            </a:fld>
            <a:endParaRPr lang="en-US"/>
          </a:p>
        </p:txBody>
      </p:sp>
      <p:sp>
        <p:nvSpPr>
          <p:cNvPr id="5" name="Footer Placeholder 4">
            <a:extLst>
              <a:ext uri="{FF2B5EF4-FFF2-40B4-BE49-F238E27FC236}">
                <a16:creationId xmlns:a16="http://schemas.microsoft.com/office/drawing/2014/main" id="{DBB8454A-EA11-D84A-8FAF-CB755050332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44C21B-A6C5-164A-8385-D7668307D2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EEDE6-32C1-A445-8E5C-0415E4177992}" type="slidenum">
              <a:rPr lang="en-US" smtClean="0"/>
              <a:pPr/>
              <a:t>‹#›</a:t>
            </a:fld>
            <a:endParaRPr lang="en-US"/>
          </a:p>
        </p:txBody>
      </p:sp>
    </p:spTree>
    <p:extLst>
      <p:ext uri="{BB962C8B-B14F-4D97-AF65-F5344CB8AC3E}">
        <p14:creationId xmlns:p14="http://schemas.microsoft.com/office/powerpoint/2010/main" val="12037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900CC"/>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900CC"/>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900CC"/>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900CC"/>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900CC"/>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N slide art 1.jpg"/>
          <p:cNvPicPr>
            <a:picLocks noChangeAspect="1"/>
          </p:cNvPicPr>
          <p:nvPr/>
        </p:nvPicPr>
        <p:blipFill rotWithShape="1">
          <a:blip r:embed="rId2" cstate="print"/>
          <a:srcRect l="27303"/>
          <a:stretch/>
        </p:blipFill>
        <p:spPr bwMode="auto">
          <a:xfrm>
            <a:off x="2465797" y="0"/>
            <a:ext cx="6647380" cy="6858000"/>
          </a:xfrm>
          <a:prstGeom prst="rect">
            <a:avLst/>
          </a:prstGeom>
          <a:noFill/>
          <a:ln w="9525">
            <a:noFill/>
            <a:miter lim="800000"/>
            <a:headEnd/>
            <a:tailEnd/>
          </a:ln>
        </p:spPr>
      </p:pic>
      <p:sp>
        <p:nvSpPr>
          <p:cNvPr id="3" name="TextBox 2"/>
          <p:cNvSpPr txBox="1"/>
          <p:nvPr/>
        </p:nvSpPr>
        <p:spPr>
          <a:xfrm>
            <a:off x="4240924" y="4351282"/>
            <a:ext cx="2238703" cy="584775"/>
          </a:xfrm>
          <a:prstGeom prst="rect">
            <a:avLst/>
          </a:prstGeom>
          <a:noFill/>
        </p:spPr>
        <p:txBody>
          <a:bodyPr wrap="square" rtlCol="0">
            <a:spAutoFit/>
          </a:bodyPr>
          <a:lstStyle/>
          <a:p>
            <a:r>
              <a:rPr lang="en-GB" sz="3200" b="1" dirty="0">
                <a:solidFill>
                  <a:srgbClr val="A4248C"/>
                </a:solidFill>
              </a:rPr>
              <a:t>#</a:t>
            </a:r>
            <a:r>
              <a:rPr lang="en-GB" sz="3200" b="1" dirty="0" err="1">
                <a:solidFill>
                  <a:srgbClr val="A4248C"/>
                </a:solidFill>
              </a:rPr>
              <a:t>NeuroDis</a:t>
            </a:r>
            <a:endParaRPr lang="en-GB" sz="3200" b="1" dirty="0">
              <a:solidFill>
                <a:srgbClr val="A4248C"/>
              </a:solidFill>
            </a:endParaRPr>
          </a:p>
        </p:txBody>
      </p:sp>
      <p:pic>
        <p:nvPicPr>
          <p:cNvPr id="1026" name="Picture 2" descr="C:\Users\mmason.NCEPOD\AppData\Local\Microsoft\Windows\Temporary Internet Files\Content.IE5\VMNFPOM0\twitter_logo_blue[1].png"/>
          <p:cNvPicPr>
            <a:picLocks noChangeAspect="1" noChangeArrowheads="1"/>
          </p:cNvPicPr>
          <p:nvPr/>
        </p:nvPicPr>
        <p:blipFill>
          <a:blip r:embed="rId3" cstate="print"/>
          <a:srcRect/>
          <a:stretch>
            <a:fillRect/>
          </a:stretch>
        </p:blipFill>
        <p:spPr bwMode="auto">
          <a:xfrm>
            <a:off x="3766326" y="4405811"/>
            <a:ext cx="632253" cy="514018"/>
          </a:xfrm>
          <a:prstGeom prst="rect">
            <a:avLst/>
          </a:prstGeom>
          <a:noFill/>
        </p:spPr>
      </p:pic>
      <p:pic>
        <p:nvPicPr>
          <p:cNvPr id="4" name="Picture 3">
            <a:extLst>
              <a:ext uri="{FF2B5EF4-FFF2-40B4-BE49-F238E27FC236}">
                <a16:creationId xmlns:a16="http://schemas.microsoft.com/office/drawing/2014/main" id="{883CAE05-91AA-5812-1349-DEE75BD57CA6}"/>
              </a:ext>
            </a:extLst>
          </p:cNvPr>
          <p:cNvPicPr>
            <a:picLocks noChangeAspect="1"/>
          </p:cNvPicPr>
          <p:nvPr/>
        </p:nvPicPr>
        <p:blipFill rotWithShape="1">
          <a:blip r:embed="rId4"/>
          <a:srcRect l="27664" r="26230"/>
          <a:stretch/>
        </p:blipFill>
        <p:spPr>
          <a:xfrm>
            <a:off x="0" y="1546957"/>
            <a:ext cx="2465797" cy="35695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Data returns</a:t>
            </a:r>
          </a:p>
        </p:txBody>
      </p:sp>
      <p:pic>
        <p:nvPicPr>
          <p:cNvPr id="1027" name="Picture 3"/>
          <p:cNvPicPr>
            <a:picLocks noChangeAspect="1" noChangeArrowheads="1"/>
          </p:cNvPicPr>
          <p:nvPr/>
        </p:nvPicPr>
        <p:blipFill>
          <a:blip r:embed="rId3" cstate="print"/>
          <a:srcRect l="8855"/>
          <a:stretch>
            <a:fillRect/>
          </a:stretch>
        </p:blipFill>
        <p:spPr bwMode="auto">
          <a:xfrm>
            <a:off x="424361" y="1040524"/>
            <a:ext cx="8221303" cy="533318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10</a:t>
            </a:fld>
            <a:endParaRPr lang="en-US"/>
          </a:p>
        </p:txBody>
      </p:sp>
    </p:spTree>
    <p:extLst>
      <p:ext uri="{BB962C8B-B14F-4D97-AF65-F5344CB8AC3E}">
        <p14:creationId xmlns:p14="http://schemas.microsoft.com/office/powerpoint/2010/main" val="26740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Age and gender</a:t>
            </a:r>
          </a:p>
        </p:txBody>
      </p:sp>
      <p:pic>
        <p:nvPicPr>
          <p:cNvPr id="2051" name="Picture 3"/>
          <p:cNvPicPr>
            <a:picLocks noChangeAspect="1" noChangeArrowheads="1"/>
          </p:cNvPicPr>
          <p:nvPr/>
        </p:nvPicPr>
        <p:blipFill>
          <a:blip r:embed="rId3" cstate="print"/>
          <a:srcRect/>
          <a:stretch>
            <a:fillRect/>
          </a:stretch>
        </p:blipFill>
        <p:spPr bwMode="auto">
          <a:xfrm>
            <a:off x="394150" y="1240281"/>
            <a:ext cx="8339959" cy="540127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11</a:t>
            </a:fld>
            <a:endParaRPr lang="en-US"/>
          </a:p>
        </p:txBody>
      </p:sp>
    </p:spTree>
    <p:extLst>
      <p:ext uri="{BB962C8B-B14F-4D97-AF65-F5344CB8AC3E}">
        <p14:creationId xmlns:p14="http://schemas.microsoft.com/office/powerpoint/2010/main" val="26740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GB" dirty="0"/>
              <a:t>35 recommendations made</a:t>
            </a:r>
          </a:p>
          <a:p>
            <a:pPr lvl="1">
              <a:lnSpc>
                <a:spcPct val="150000"/>
              </a:lnSpc>
            </a:pPr>
            <a:r>
              <a:rPr lang="en-GB" dirty="0"/>
              <a:t>Improving clinical coding and the quality of routine data</a:t>
            </a:r>
          </a:p>
          <a:p>
            <a:pPr lvl="1">
              <a:lnSpc>
                <a:spcPct val="150000"/>
              </a:lnSpc>
            </a:pPr>
            <a:r>
              <a:rPr lang="en-GB" dirty="0"/>
              <a:t>Diagnosis and management</a:t>
            </a:r>
          </a:p>
          <a:p>
            <a:pPr lvl="1">
              <a:lnSpc>
                <a:spcPct val="150000"/>
              </a:lnSpc>
            </a:pPr>
            <a:r>
              <a:rPr lang="en-GB" dirty="0"/>
              <a:t>Clinical leads and care planning</a:t>
            </a:r>
          </a:p>
          <a:p>
            <a:pPr lvl="1">
              <a:lnSpc>
                <a:spcPct val="150000"/>
              </a:lnSpc>
            </a:pPr>
            <a:r>
              <a:rPr lang="en-GB" dirty="0"/>
              <a:t>Transition and age appropriate care</a:t>
            </a:r>
          </a:p>
          <a:p>
            <a:pPr lvl="1">
              <a:lnSpc>
                <a:spcPct val="150000"/>
              </a:lnSpc>
            </a:pPr>
            <a:r>
              <a:rPr lang="en-GB" dirty="0"/>
              <a:t>Communication</a:t>
            </a:r>
          </a:p>
          <a:p>
            <a:pPr lvl="1">
              <a:lnSpc>
                <a:spcPct val="150000"/>
              </a:lnSpc>
            </a:pPr>
            <a:r>
              <a:rPr lang="en-GB" dirty="0"/>
              <a:t>The organisation of care </a:t>
            </a:r>
          </a:p>
          <a:p>
            <a:endParaRPr lang="en-GB" dirty="0"/>
          </a:p>
        </p:txBody>
      </p:sp>
      <p:sp>
        <p:nvSpPr>
          <p:cNvPr id="5" name="Title 4"/>
          <p:cNvSpPr>
            <a:spLocks noGrp="1"/>
          </p:cNvSpPr>
          <p:nvPr>
            <p:ph type="title"/>
          </p:nvPr>
        </p:nvSpPr>
        <p:spPr/>
        <p:txBody>
          <a:bodyPr/>
          <a:lstStyle/>
          <a:p>
            <a:r>
              <a:rPr lang="en-GB" dirty="0"/>
              <a:t>Recommendations</a:t>
            </a:r>
          </a:p>
        </p:txBody>
      </p:sp>
      <p:sp>
        <p:nvSpPr>
          <p:cNvPr id="6" name="Slide Number Placeholder 5"/>
          <p:cNvSpPr>
            <a:spLocks noGrp="1"/>
          </p:cNvSpPr>
          <p:nvPr>
            <p:ph type="sldNum" sz="quarter" idx="12"/>
          </p:nvPr>
        </p:nvSpPr>
        <p:spPr/>
        <p:txBody>
          <a:bodyPr/>
          <a:lstStyle/>
          <a:p>
            <a:fld id="{877EEDE6-32C1-A445-8E5C-0415E4177992}" type="slidenum">
              <a:rPr lang="en-US" smtClean="0"/>
              <a:pPr/>
              <a:t>12</a:t>
            </a:fld>
            <a:endParaRPr lang="en-US"/>
          </a:p>
        </p:txBody>
      </p:sp>
    </p:spTree>
    <p:extLst>
      <p:ext uri="{BB962C8B-B14F-4D97-AF65-F5344CB8AC3E}">
        <p14:creationId xmlns:p14="http://schemas.microsoft.com/office/powerpoint/2010/main" val="26740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4580" y="2552081"/>
            <a:ext cx="5249920" cy="1384995"/>
          </a:xfrm>
          <a:prstGeom prst="rect">
            <a:avLst/>
          </a:prstGeom>
          <a:noFill/>
        </p:spPr>
        <p:txBody>
          <a:bodyPr wrap="square" rtlCol="0">
            <a:spAutoFit/>
          </a:bodyPr>
          <a:lstStyle/>
          <a:p>
            <a:r>
              <a:rPr lang="en-GB" sz="3600" dirty="0"/>
              <a:t>Alison Kemp</a:t>
            </a:r>
          </a:p>
          <a:p>
            <a:endParaRPr lang="en-GB" sz="1200" dirty="0"/>
          </a:p>
          <a:p>
            <a:r>
              <a:rPr lang="en-GB" sz="3600" dirty="0">
                <a:solidFill>
                  <a:srgbClr val="A4248C"/>
                </a:solidFill>
              </a:rPr>
              <a:t>ROUTINE NATIONAL DATA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 -routine national datasets</a:t>
            </a:r>
          </a:p>
        </p:txBody>
      </p:sp>
      <p:sp>
        <p:nvSpPr>
          <p:cNvPr id="5" name="Content Placeholder 4"/>
          <p:cNvSpPr>
            <a:spLocks noGrp="1"/>
          </p:cNvSpPr>
          <p:nvPr>
            <p:ph idx="1"/>
          </p:nvPr>
        </p:nvSpPr>
        <p:spPr>
          <a:xfrm>
            <a:off x="628650" y="1292772"/>
            <a:ext cx="7886700" cy="4884191"/>
          </a:xfrm>
        </p:spPr>
        <p:txBody>
          <a:bodyPr>
            <a:normAutofit fontScale="92500" lnSpcReduction="10000"/>
          </a:bodyPr>
          <a:lstStyle/>
          <a:p>
            <a:pPr>
              <a:lnSpc>
                <a:spcPct val="150000"/>
              </a:lnSpc>
            </a:pPr>
            <a:r>
              <a:rPr lang="en-US" sz="3000" dirty="0"/>
              <a:t>Scoping available data</a:t>
            </a:r>
          </a:p>
          <a:p>
            <a:pPr>
              <a:lnSpc>
                <a:spcPct val="150000"/>
              </a:lnSpc>
            </a:pPr>
            <a:r>
              <a:rPr lang="en-US" sz="3000" dirty="0"/>
              <a:t>Governance issues </a:t>
            </a:r>
          </a:p>
          <a:p>
            <a:pPr>
              <a:lnSpc>
                <a:spcPct val="150000"/>
              </a:lnSpc>
            </a:pPr>
            <a:r>
              <a:rPr lang="en-US" sz="3000" dirty="0"/>
              <a:t>Application for data from four countries</a:t>
            </a:r>
          </a:p>
          <a:p>
            <a:pPr>
              <a:lnSpc>
                <a:spcPct val="150000"/>
              </a:lnSpc>
            </a:pPr>
            <a:r>
              <a:rPr lang="en-US" sz="3000" dirty="0"/>
              <a:t>Data preparation at source </a:t>
            </a:r>
          </a:p>
          <a:p>
            <a:pPr>
              <a:lnSpc>
                <a:spcPct val="160000"/>
              </a:lnSpc>
            </a:pPr>
            <a:r>
              <a:rPr lang="en-US" sz="3000" dirty="0"/>
              <a:t>Data linkage</a:t>
            </a:r>
          </a:p>
          <a:p>
            <a:pPr>
              <a:lnSpc>
                <a:spcPct val="160000"/>
              </a:lnSpc>
            </a:pPr>
            <a:r>
              <a:rPr lang="en-US" sz="3000" dirty="0"/>
              <a:t>Data cleaning and preparation </a:t>
            </a:r>
          </a:p>
          <a:p>
            <a:pPr>
              <a:lnSpc>
                <a:spcPct val="110000"/>
              </a:lnSpc>
              <a:buNone/>
            </a:pPr>
            <a:r>
              <a:rPr lang="en-US" sz="2400" dirty="0"/>
              <a:t>	(</a:t>
            </a:r>
            <a:r>
              <a:rPr lang="en-US" sz="2400" i="1" dirty="0"/>
              <a:t>complete for all countries by Oct 2017</a:t>
            </a:r>
            <a:r>
              <a:rPr lang="en-US" sz="2400" dirty="0"/>
              <a:t>)</a:t>
            </a:r>
          </a:p>
        </p:txBody>
      </p:sp>
      <p:sp>
        <p:nvSpPr>
          <p:cNvPr id="6" name="Slide Number Placeholder 5"/>
          <p:cNvSpPr>
            <a:spLocks noGrp="1"/>
          </p:cNvSpPr>
          <p:nvPr>
            <p:ph type="sldNum" sz="quarter" idx="12"/>
          </p:nvPr>
        </p:nvSpPr>
        <p:spPr/>
        <p:txBody>
          <a:bodyPr/>
          <a:lstStyle/>
          <a:p>
            <a:fld id="{877EEDE6-32C1-A445-8E5C-0415E4177992}" type="slidenum">
              <a:rPr lang="en-US" smtClean="0"/>
              <a:pPr/>
              <a:t>14</a:t>
            </a:fld>
            <a:endParaRPr lang="en-US"/>
          </a:p>
        </p:txBody>
      </p:sp>
    </p:spTree>
    <p:extLst>
      <p:ext uri="{BB962C8B-B14F-4D97-AF65-F5344CB8AC3E}">
        <p14:creationId xmlns:p14="http://schemas.microsoft.com/office/powerpoint/2010/main" val="16529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a:t>
            </a:r>
          </a:p>
        </p:txBody>
      </p:sp>
      <p:sp>
        <p:nvSpPr>
          <p:cNvPr id="3" name="Content Placeholder 2"/>
          <p:cNvSpPr>
            <a:spLocks noGrp="1"/>
          </p:cNvSpPr>
          <p:nvPr>
            <p:ph idx="1"/>
          </p:nvPr>
        </p:nvSpPr>
        <p:spPr>
          <a:xfrm>
            <a:off x="628650" y="1497724"/>
            <a:ext cx="7886700" cy="5029199"/>
          </a:xfrm>
        </p:spPr>
        <p:txBody>
          <a:bodyPr>
            <a:normAutofit lnSpcReduction="10000"/>
          </a:bodyPr>
          <a:lstStyle/>
          <a:p>
            <a:r>
              <a:rPr lang="en-US" dirty="0"/>
              <a:t>The study population included children and young people</a:t>
            </a:r>
          </a:p>
          <a:p>
            <a:endParaRPr lang="en-US" sz="1200" dirty="0"/>
          </a:p>
          <a:p>
            <a:r>
              <a:rPr lang="en-US" dirty="0"/>
              <a:t>Aged 0-25 years who had a cerebral palsy</a:t>
            </a:r>
          </a:p>
          <a:p>
            <a:pPr lvl="1"/>
            <a:r>
              <a:rPr lang="en-US" dirty="0"/>
              <a:t>stratified in five year age bands (0-4, 5-9, 10-14, 15-19, 20-24 completed years)</a:t>
            </a:r>
          </a:p>
          <a:p>
            <a:pPr lvl="1"/>
            <a:endParaRPr lang="en-US" sz="1200" dirty="0"/>
          </a:p>
          <a:p>
            <a:r>
              <a:rPr lang="en-US" dirty="0"/>
              <a:t>Resident in England, Wales, Scotland, Northern Ireland </a:t>
            </a:r>
          </a:p>
          <a:p>
            <a:endParaRPr lang="en-US" sz="1200" dirty="0"/>
          </a:p>
          <a:p>
            <a:r>
              <a:rPr lang="en-US" dirty="0"/>
              <a:t>Time period (2004-2014) </a:t>
            </a:r>
          </a:p>
          <a:p>
            <a:endParaRPr lang="en-US" sz="1200" dirty="0"/>
          </a:p>
          <a:p>
            <a:r>
              <a:rPr lang="en-US" dirty="0"/>
              <a:t>Compared to children without a cerebral palsy</a:t>
            </a:r>
          </a:p>
        </p:txBody>
      </p:sp>
      <p:sp>
        <p:nvSpPr>
          <p:cNvPr id="4" name="Slide Number Placeholder 3"/>
          <p:cNvSpPr>
            <a:spLocks noGrp="1"/>
          </p:cNvSpPr>
          <p:nvPr>
            <p:ph type="sldNum" sz="quarter" idx="12"/>
          </p:nvPr>
        </p:nvSpPr>
        <p:spPr/>
        <p:txBody>
          <a:bodyPr/>
          <a:lstStyle/>
          <a:p>
            <a:fld id="{877EEDE6-32C1-A445-8E5C-0415E4177992}" type="slidenum">
              <a:rPr lang="en-US" smtClean="0"/>
              <a:pPr/>
              <a:t>15</a:t>
            </a:fld>
            <a:endParaRPr lang="en-US"/>
          </a:p>
        </p:txBody>
      </p:sp>
    </p:spTree>
    <p:extLst>
      <p:ext uri="{BB962C8B-B14F-4D97-AF65-F5344CB8AC3E}">
        <p14:creationId xmlns:p14="http://schemas.microsoft.com/office/powerpoint/2010/main" val="303034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Datasets</a:t>
            </a:r>
          </a:p>
        </p:txBody>
      </p:sp>
      <p:pic>
        <p:nvPicPr>
          <p:cNvPr id="5125" name="Picture 5"/>
          <p:cNvPicPr>
            <a:picLocks noChangeAspect="1" noChangeArrowheads="1"/>
          </p:cNvPicPr>
          <p:nvPr/>
        </p:nvPicPr>
        <p:blipFill>
          <a:blip r:embed="rId2" cstate="print"/>
          <a:srcRect/>
          <a:stretch>
            <a:fillRect/>
          </a:stretch>
        </p:blipFill>
        <p:spPr bwMode="auto">
          <a:xfrm>
            <a:off x="221332" y="1110597"/>
            <a:ext cx="8749242" cy="5640512"/>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877EEDE6-32C1-A445-8E5C-0415E4177992}" type="slidenum">
              <a:rPr lang="en-US" smtClean="0"/>
              <a:pPr/>
              <a:t>16</a:t>
            </a:fld>
            <a:endParaRPr lang="en-US"/>
          </a:p>
        </p:txBody>
      </p:sp>
      <p:sp>
        <p:nvSpPr>
          <p:cNvPr id="3" name="Down Arrow 2"/>
          <p:cNvSpPr/>
          <p:nvPr/>
        </p:nvSpPr>
        <p:spPr>
          <a:xfrm>
            <a:off x="706842" y="132189"/>
            <a:ext cx="484632" cy="750127"/>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2049032" y="132189"/>
            <a:ext cx="484632" cy="750127"/>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519558" y="132189"/>
            <a:ext cx="484632" cy="750127"/>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2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Primary/secondary care interface</a:t>
            </a:r>
          </a:p>
        </p:txBody>
      </p:sp>
      <p:pic>
        <p:nvPicPr>
          <p:cNvPr id="6147" name="Picture 3"/>
          <p:cNvPicPr>
            <a:picLocks noChangeAspect="1" noChangeArrowheads="1"/>
          </p:cNvPicPr>
          <p:nvPr/>
        </p:nvPicPr>
        <p:blipFill>
          <a:blip r:embed="rId2" cstate="print"/>
          <a:srcRect/>
          <a:stretch>
            <a:fillRect/>
          </a:stretch>
        </p:blipFill>
        <p:spPr bwMode="auto">
          <a:xfrm>
            <a:off x="189192" y="1604045"/>
            <a:ext cx="8734097" cy="466634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17</a:t>
            </a:fld>
            <a:endParaRPr lang="en-US"/>
          </a:p>
        </p:txBody>
      </p:sp>
      <p:sp>
        <p:nvSpPr>
          <p:cNvPr id="5" name="Down Arrow 4"/>
          <p:cNvSpPr/>
          <p:nvPr/>
        </p:nvSpPr>
        <p:spPr>
          <a:xfrm>
            <a:off x="706842" y="132189"/>
            <a:ext cx="484632" cy="750127"/>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1928715" y="132189"/>
            <a:ext cx="484632" cy="750127"/>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3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preparation</a:t>
            </a:r>
          </a:p>
        </p:txBody>
      </p:sp>
      <p:pic>
        <p:nvPicPr>
          <p:cNvPr id="6" name="Content Placeholder 5" descr="Screen Shot 2018-02-12 at 16.34.09.png"/>
          <p:cNvPicPr>
            <a:picLocks noGrp="1" noChangeAspect="1"/>
          </p:cNvPicPr>
          <p:nvPr>
            <p:ph idx="1"/>
          </p:nvPr>
        </p:nvPicPr>
        <p:blipFill>
          <a:blip r:embed="rId2" cstate="print">
            <a:extLst>
              <a:ext uri="{28A0092B-C50C-407E-A947-70E740481C1C}">
                <a14:useLocalDpi xmlns:a14="http://schemas.microsoft.com/office/drawing/2010/main" val="0"/>
              </a:ext>
            </a:extLst>
          </a:blip>
          <a:srcRect l="-29331" r="-29331"/>
          <a:stretch>
            <a:fillRect/>
          </a:stretch>
        </p:blipFill>
        <p:spPr>
          <a:xfrm>
            <a:off x="-68710" y="1437462"/>
            <a:ext cx="9338832" cy="5152525"/>
          </a:xfrm>
        </p:spPr>
      </p:pic>
      <p:sp>
        <p:nvSpPr>
          <p:cNvPr id="4" name="Slide Number Placeholder 3"/>
          <p:cNvSpPr>
            <a:spLocks noGrp="1"/>
          </p:cNvSpPr>
          <p:nvPr>
            <p:ph type="sldNum" sz="quarter" idx="12"/>
          </p:nvPr>
        </p:nvSpPr>
        <p:spPr/>
        <p:txBody>
          <a:bodyPr/>
          <a:lstStyle/>
          <a:p>
            <a:fld id="{877EEDE6-32C1-A445-8E5C-0415E4177992}" type="slidenum">
              <a:rPr lang="en-US" smtClean="0"/>
              <a:pPr/>
              <a:t>18</a:t>
            </a:fld>
            <a:endParaRPr lang="en-US"/>
          </a:p>
        </p:txBody>
      </p:sp>
    </p:spTree>
    <p:extLst>
      <p:ext uri="{BB962C8B-B14F-4D97-AF65-F5344CB8AC3E}">
        <p14:creationId xmlns:p14="http://schemas.microsoft.com/office/powerpoint/2010/main" val="414585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Recommendation 1</a:t>
            </a:r>
          </a:p>
        </p:txBody>
      </p:sp>
      <p:sp>
        <p:nvSpPr>
          <p:cNvPr id="3" name="Content Placeholder 2"/>
          <p:cNvSpPr>
            <a:spLocks noGrp="1"/>
          </p:cNvSpPr>
          <p:nvPr>
            <p:ph idx="1"/>
          </p:nvPr>
        </p:nvSpPr>
        <p:spPr>
          <a:xfrm>
            <a:off x="599089" y="1387370"/>
            <a:ext cx="7916261" cy="5234152"/>
          </a:xfrm>
        </p:spPr>
        <p:txBody>
          <a:bodyPr>
            <a:noAutofit/>
          </a:bodyPr>
          <a:lstStyle/>
          <a:p>
            <a:pPr marL="0" indent="0" algn="just">
              <a:buNone/>
            </a:pPr>
            <a:r>
              <a:rPr lang="en-US" sz="2400" dirty="0"/>
              <a:t>Clinical coding of </a:t>
            </a:r>
            <a:r>
              <a:rPr lang="en-US" sz="2400" dirty="0" err="1"/>
              <a:t>neurodisabling</a:t>
            </a:r>
            <a:r>
              <a:rPr lang="en-US" sz="2400" dirty="0"/>
              <a:t> conditions in all healthcare records and routinely collected datasets must be accurate and consistent if data are to be meaningful, comparable and useful to inform health outcome reviews and patient care.</a:t>
            </a:r>
          </a:p>
          <a:p>
            <a:pPr marL="457200" indent="-457200" defTabSz="441325">
              <a:buNone/>
            </a:pPr>
            <a:r>
              <a:rPr lang="en-US" sz="2400" dirty="0"/>
              <a:t>a)	Cerebral palsy and other chronic </a:t>
            </a:r>
            <a:r>
              <a:rPr lang="en-US" sz="2400" dirty="0" err="1"/>
              <a:t>neurodisabling</a:t>
            </a:r>
            <a:r>
              <a:rPr lang="en-US" sz="2400" dirty="0"/>
              <a:t> conditions should be </a:t>
            </a:r>
            <a:r>
              <a:rPr lang="en-US" sz="2400" b="1" dirty="0"/>
              <a:t>added to the standard list that “must always be coded</a:t>
            </a:r>
            <a:r>
              <a:rPr lang="en-US" sz="2400" dirty="0"/>
              <a:t> for any admitted patient care episode (including day case patients) when documented in the patient’s medical record for the current hospital provider spell, regardless of specialty.”</a:t>
            </a:r>
          </a:p>
          <a:p>
            <a:pPr marL="457200" indent="-457200" defTabSz="441325">
              <a:buNone/>
            </a:pPr>
            <a:r>
              <a:rPr lang="en-US" sz="2400" dirty="0"/>
              <a:t>b)	</a:t>
            </a:r>
            <a:r>
              <a:rPr lang="en-US" sz="2400" dirty="0" err="1"/>
              <a:t>Standardised</a:t>
            </a:r>
            <a:r>
              <a:rPr lang="en-US" sz="2400" dirty="0"/>
              <a:t> healthcare data should be captured by clinicians each time a patient is seen, in ALL settings (to include community based </a:t>
            </a:r>
            <a:r>
              <a:rPr lang="en-US" sz="2400" dirty="0" err="1"/>
              <a:t>organisations</a:t>
            </a:r>
            <a:r>
              <a:rPr lang="en-US" sz="2400" dirty="0"/>
              <a:t>)</a:t>
            </a:r>
          </a:p>
          <a:p>
            <a:pPr marL="173038" indent="0" algn="just" defTabSz="441325">
              <a:buNone/>
            </a:pPr>
            <a:r>
              <a:rPr lang="en-US" sz="2400" dirty="0"/>
              <a:t>	</a:t>
            </a:r>
          </a:p>
        </p:txBody>
      </p:sp>
      <p:sp>
        <p:nvSpPr>
          <p:cNvPr id="4" name="Slide Number Placeholder 3"/>
          <p:cNvSpPr>
            <a:spLocks noGrp="1"/>
          </p:cNvSpPr>
          <p:nvPr>
            <p:ph type="sldNum" sz="quarter" idx="12"/>
          </p:nvPr>
        </p:nvSpPr>
        <p:spPr/>
        <p:txBody>
          <a:bodyPr/>
          <a:lstStyle/>
          <a:p>
            <a:fld id="{877EEDE6-32C1-A445-8E5C-0415E4177992}" type="slidenum">
              <a:rPr lang="en-US" smtClean="0"/>
              <a:pPr/>
              <a:t>19</a:t>
            </a:fld>
            <a:endParaRPr lang="en-US"/>
          </a:p>
        </p:txBody>
      </p:sp>
    </p:spTree>
    <p:extLst>
      <p:ext uri="{BB962C8B-B14F-4D97-AF65-F5344CB8AC3E}">
        <p14:creationId xmlns:p14="http://schemas.microsoft.com/office/powerpoint/2010/main" val="27268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335" y="2695919"/>
            <a:ext cx="4840013" cy="1384995"/>
          </a:xfrm>
          <a:prstGeom prst="rect">
            <a:avLst/>
          </a:prstGeom>
          <a:noFill/>
        </p:spPr>
        <p:txBody>
          <a:bodyPr wrap="square" rtlCol="0">
            <a:spAutoFit/>
          </a:bodyPr>
          <a:lstStyle/>
          <a:p>
            <a:r>
              <a:rPr lang="en-GB" sz="3600" dirty="0"/>
              <a:t>Heather Freeth</a:t>
            </a:r>
          </a:p>
          <a:p>
            <a:endParaRPr lang="en-GB" sz="1200" dirty="0"/>
          </a:p>
          <a:p>
            <a:r>
              <a:rPr lang="en-GB" sz="3600" dirty="0">
                <a:solidFill>
                  <a:srgbClr val="A4248C"/>
                </a:solidFill>
              </a:rPr>
              <a:t>NCEPOD METHOD</a:t>
            </a:r>
          </a:p>
        </p:txBody>
      </p:sp>
      <p:pic>
        <p:nvPicPr>
          <p:cNvPr id="4" name="Picture 3">
            <a:extLst>
              <a:ext uri="{FF2B5EF4-FFF2-40B4-BE49-F238E27FC236}">
                <a16:creationId xmlns:a16="http://schemas.microsoft.com/office/drawing/2014/main" id="{1CB11C21-4FF3-6D85-06CE-FD7528724471}"/>
              </a:ext>
            </a:extLst>
          </p:cNvPr>
          <p:cNvPicPr>
            <a:picLocks noChangeAspect="1"/>
          </p:cNvPicPr>
          <p:nvPr/>
        </p:nvPicPr>
        <p:blipFill rotWithShape="1">
          <a:blip r:embed="rId2"/>
          <a:srcRect l="27664" r="26230"/>
          <a:stretch/>
        </p:blipFill>
        <p:spPr>
          <a:xfrm>
            <a:off x="0" y="1464763"/>
            <a:ext cx="2465797" cy="35695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Recommendation 1 (continued)</a:t>
            </a:r>
          </a:p>
        </p:txBody>
      </p:sp>
      <p:sp>
        <p:nvSpPr>
          <p:cNvPr id="3" name="Content Placeholder 2"/>
          <p:cNvSpPr>
            <a:spLocks noGrp="1"/>
          </p:cNvSpPr>
          <p:nvPr>
            <p:ph idx="1"/>
          </p:nvPr>
        </p:nvSpPr>
        <p:spPr>
          <a:xfrm>
            <a:off x="583325" y="1576562"/>
            <a:ext cx="7932026" cy="4524703"/>
          </a:xfrm>
        </p:spPr>
        <p:txBody>
          <a:bodyPr>
            <a:noAutofit/>
          </a:bodyPr>
          <a:lstStyle/>
          <a:p>
            <a:pPr marL="457200" indent="-457200" defTabSz="441325">
              <a:buNone/>
            </a:pPr>
            <a:r>
              <a:rPr lang="en-US" sz="2400" dirty="0"/>
              <a:t>c)	Data collection about patients with </a:t>
            </a:r>
            <a:r>
              <a:rPr lang="en-US" sz="2400" dirty="0" err="1"/>
              <a:t>neurodisabling</a:t>
            </a:r>
            <a:r>
              <a:rPr lang="en-US" sz="2400" dirty="0"/>
              <a:t> conditions must include measures of clinical severity and functional abilities to enable detailed analysis</a:t>
            </a:r>
          </a:p>
          <a:p>
            <a:pPr marL="457200" indent="-457200" defTabSz="441325">
              <a:buNone/>
            </a:pPr>
            <a:r>
              <a:rPr lang="en-US" sz="2400" dirty="0"/>
              <a:t>d)	Clinical coding systems should be </a:t>
            </a:r>
            <a:r>
              <a:rPr lang="en-US" sz="2400" dirty="0" err="1"/>
              <a:t>harmonised</a:t>
            </a:r>
            <a:r>
              <a:rPr lang="en-US" sz="2400" dirty="0"/>
              <a:t> across routinely collected datasets in England, Wales, Scotland and Northern Ireland to enable data analysis throughout the UK</a:t>
            </a:r>
          </a:p>
          <a:p>
            <a:pPr marL="457200" indent="-457200" defTabSz="441325">
              <a:buNone/>
            </a:pPr>
            <a:r>
              <a:rPr lang="en-US" sz="2400" dirty="0"/>
              <a:t>e)	Patient records and routine data collections across different healthcare providers (community care, primary care, secondary care and mental health) should be linked to provide the greatest potential for quantifying healthcare </a:t>
            </a:r>
            <a:r>
              <a:rPr lang="en-US" sz="2400" dirty="0" err="1"/>
              <a:t>utilisation</a:t>
            </a:r>
            <a:r>
              <a:rPr lang="en-US" sz="2400" dirty="0"/>
              <a:t> and patient outcomes on a population basis.</a:t>
            </a:r>
          </a:p>
          <a:p>
            <a:pPr marL="457200" indent="-457200" defTabSz="441325">
              <a:buNone/>
            </a:pPr>
            <a:endParaRPr lang="en-US" sz="2400" dirty="0"/>
          </a:p>
        </p:txBody>
      </p:sp>
      <p:sp>
        <p:nvSpPr>
          <p:cNvPr id="4" name="Slide Number Placeholder 3"/>
          <p:cNvSpPr>
            <a:spLocks noGrp="1"/>
          </p:cNvSpPr>
          <p:nvPr>
            <p:ph type="sldNum" sz="quarter" idx="12"/>
          </p:nvPr>
        </p:nvSpPr>
        <p:spPr/>
        <p:txBody>
          <a:bodyPr/>
          <a:lstStyle/>
          <a:p>
            <a:fld id="{877EEDE6-32C1-A445-8E5C-0415E4177992}" type="slidenum">
              <a:rPr lang="en-US" smtClean="0"/>
              <a:pPr/>
              <a:t>20</a:t>
            </a:fld>
            <a:endParaRPr lang="en-US"/>
          </a:p>
        </p:txBody>
      </p:sp>
    </p:spTree>
    <p:extLst>
      <p:ext uri="{BB962C8B-B14F-4D97-AF65-F5344CB8AC3E}">
        <p14:creationId xmlns:p14="http://schemas.microsoft.com/office/powerpoint/2010/main" val="27268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ascertainment </a:t>
            </a:r>
          </a:p>
        </p:txBody>
      </p:sp>
      <p:pic>
        <p:nvPicPr>
          <p:cNvPr id="7171" name="Picture 3"/>
          <p:cNvPicPr>
            <a:picLocks noChangeAspect="1" noChangeArrowheads="1"/>
          </p:cNvPicPr>
          <p:nvPr/>
        </p:nvPicPr>
        <p:blipFill>
          <a:blip r:embed="rId2" cstate="print"/>
          <a:srcRect/>
          <a:stretch>
            <a:fillRect/>
          </a:stretch>
        </p:blipFill>
        <p:spPr bwMode="auto">
          <a:xfrm>
            <a:off x="1176006" y="1092086"/>
            <a:ext cx="6775065" cy="562402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21</a:t>
            </a:fld>
            <a:endParaRPr lang="en-US"/>
          </a:p>
        </p:txBody>
      </p:sp>
    </p:spTree>
    <p:extLst>
      <p:ext uri="{BB962C8B-B14F-4D97-AF65-F5344CB8AC3E}">
        <p14:creationId xmlns:p14="http://schemas.microsoft.com/office/powerpoint/2010/main" val="371953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dirty="0"/>
              <a:t>Prevalence of cerebral palsy by index of multiple deprivation (overall 3.5/100,000 England)</a:t>
            </a:r>
          </a:p>
        </p:txBody>
      </p:sp>
      <p:pic>
        <p:nvPicPr>
          <p:cNvPr id="8195" name="Picture 3"/>
          <p:cNvPicPr>
            <a:picLocks noChangeAspect="1" noChangeArrowheads="1"/>
          </p:cNvPicPr>
          <p:nvPr/>
        </p:nvPicPr>
        <p:blipFill>
          <a:blip r:embed="rId2" cstate="print"/>
          <a:srcRect/>
          <a:stretch>
            <a:fillRect/>
          </a:stretch>
        </p:blipFill>
        <p:spPr bwMode="auto">
          <a:xfrm>
            <a:off x="819805" y="1466195"/>
            <a:ext cx="7468500" cy="5156474"/>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22</a:t>
            </a:fld>
            <a:endParaRPr lang="en-US"/>
          </a:p>
        </p:txBody>
      </p:sp>
    </p:spTree>
    <p:extLst>
      <p:ext uri="{BB962C8B-B14F-4D97-AF65-F5344CB8AC3E}">
        <p14:creationId xmlns:p14="http://schemas.microsoft.com/office/powerpoint/2010/main" val="424165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and secondary health care attendances </a:t>
            </a:r>
          </a:p>
        </p:txBody>
      </p:sp>
      <p:pic>
        <p:nvPicPr>
          <p:cNvPr id="9219" name="Picture 3"/>
          <p:cNvPicPr>
            <a:picLocks noChangeAspect="1" noChangeArrowheads="1"/>
          </p:cNvPicPr>
          <p:nvPr/>
        </p:nvPicPr>
        <p:blipFill>
          <a:blip r:embed="rId2" cstate="print"/>
          <a:srcRect/>
          <a:stretch>
            <a:fillRect/>
          </a:stretch>
        </p:blipFill>
        <p:spPr bwMode="auto">
          <a:xfrm>
            <a:off x="1024757" y="1277002"/>
            <a:ext cx="7133946" cy="515881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23</a:t>
            </a:fld>
            <a:endParaRPr lang="en-US"/>
          </a:p>
        </p:txBody>
      </p:sp>
    </p:spTree>
    <p:extLst>
      <p:ext uri="{BB962C8B-B14F-4D97-AF65-F5344CB8AC3E}">
        <p14:creationId xmlns:p14="http://schemas.microsoft.com/office/powerpoint/2010/main" val="33857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consistency across countries</a:t>
            </a:r>
          </a:p>
        </p:txBody>
      </p:sp>
      <p:pic>
        <p:nvPicPr>
          <p:cNvPr id="10245" name="Picture 5"/>
          <p:cNvPicPr>
            <a:picLocks noChangeAspect="1" noChangeArrowheads="1"/>
          </p:cNvPicPr>
          <p:nvPr/>
        </p:nvPicPr>
        <p:blipFill>
          <a:blip r:embed="rId2" cstate="print"/>
          <a:srcRect/>
          <a:stretch>
            <a:fillRect/>
          </a:stretch>
        </p:blipFill>
        <p:spPr bwMode="auto">
          <a:xfrm>
            <a:off x="3267727" y="3018131"/>
            <a:ext cx="5876273" cy="3761046"/>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110362" y="1079065"/>
            <a:ext cx="4934604" cy="268803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877EEDE6-32C1-A445-8E5C-0415E4177992}" type="slidenum">
              <a:rPr lang="en-US" smtClean="0"/>
              <a:pPr/>
              <a:t>24</a:t>
            </a:fld>
            <a:endParaRPr lang="en-US"/>
          </a:p>
        </p:txBody>
      </p:sp>
    </p:spTree>
    <p:extLst>
      <p:ext uri="{BB962C8B-B14F-4D97-AF65-F5344CB8AC3E}">
        <p14:creationId xmlns:p14="http://schemas.microsoft.com/office/powerpoint/2010/main" val="21649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Referrals with respect to </a:t>
            </a:r>
            <a:br>
              <a:rPr lang="en-US" dirty="0"/>
            </a:br>
            <a:r>
              <a:rPr lang="en-US" dirty="0"/>
              <a:t>index of multiple deprivation</a:t>
            </a:r>
          </a:p>
        </p:txBody>
      </p:sp>
      <p:pic>
        <p:nvPicPr>
          <p:cNvPr id="11267" name="Picture 3"/>
          <p:cNvPicPr>
            <a:picLocks noChangeAspect="1" noChangeArrowheads="1"/>
          </p:cNvPicPr>
          <p:nvPr/>
        </p:nvPicPr>
        <p:blipFill>
          <a:blip r:embed="rId2" cstate="print"/>
          <a:srcRect/>
          <a:stretch>
            <a:fillRect/>
          </a:stretch>
        </p:blipFill>
        <p:spPr bwMode="auto">
          <a:xfrm>
            <a:off x="772506" y="1259049"/>
            <a:ext cx="7567448" cy="523273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25</a:t>
            </a:fld>
            <a:endParaRPr lang="en-US"/>
          </a:p>
        </p:txBody>
      </p:sp>
    </p:spTree>
    <p:extLst>
      <p:ext uri="{BB962C8B-B14F-4D97-AF65-F5344CB8AC3E}">
        <p14:creationId xmlns:p14="http://schemas.microsoft.com/office/powerpoint/2010/main" val="4198646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Outpatient appointments have increased </a:t>
            </a:r>
          </a:p>
        </p:txBody>
      </p:sp>
      <p:pic>
        <p:nvPicPr>
          <p:cNvPr id="12291" name="Picture 3"/>
          <p:cNvPicPr>
            <a:picLocks noChangeAspect="1" noChangeArrowheads="1"/>
          </p:cNvPicPr>
          <p:nvPr/>
        </p:nvPicPr>
        <p:blipFill>
          <a:blip r:embed="rId2" cstate="print"/>
          <a:srcRect/>
          <a:stretch>
            <a:fillRect/>
          </a:stretch>
        </p:blipFill>
        <p:spPr bwMode="auto">
          <a:xfrm>
            <a:off x="693688" y="1655380"/>
            <a:ext cx="7720340" cy="462467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26</a:t>
            </a:fld>
            <a:endParaRPr lang="en-US"/>
          </a:p>
        </p:txBody>
      </p:sp>
    </p:spTree>
    <p:extLst>
      <p:ext uri="{BB962C8B-B14F-4D97-AF65-F5344CB8AC3E}">
        <p14:creationId xmlns:p14="http://schemas.microsoft.com/office/powerpoint/2010/main" val="2869286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 attendances</a:t>
            </a:r>
          </a:p>
        </p:txBody>
      </p:sp>
      <p:pic>
        <p:nvPicPr>
          <p:cNvPr id="13315" name="Picture 3"/>
          <p:cNvPicPr>
            <a:picLocks noChangeAspect="1" noChangeArrowheads="1"/>
          </p:cNvPicPr>
          <p:nvPr/>
        </p:nvPicPr>
        <p:blipFill>
          <a:blip r:embed="rId2" cstate="print"/>
          <a:srcRect/>
          <a:stretch>
            <a:fillRect/>
          </a:stretch>
        </p:blipFill>
        <p:spPr bwMode="auto">
          <a:xfrm>
            <a:off x="1072060" y="1107742"/>
            <a:ext cx="6968358" cy="570196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27</a:t>
            </a:fld>
            <a:endParaRPr lang="en-US"/>
          </a:p>
        </p:txBody>
      </p:sp>
    </p:spTree>
    <p:extLst>
      <p:ext uri="{BB962C8B-B14F-4D97-AF65-F5344CB8AC3E}">
        <p14:creationId xmlns:p14="http://schemas.microsoft.com/office/powerpoint/2010/main" val="236624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197418" y="1110598"/>
            <a:ext cx="1987234" cy="360362"/>
          </a:xfrm>
        </p:spPr>
        <p:txBody>
          <a:bodyPr>
            <a:noAutofit/>
          </a:bodyPr>
          <a:lstStyle/>
          <a:p>
            <a:pPr algn="ctr"/>
            <a:r>
              <a:rPr lang="en-US" dirty="0">
                <a:solidFill>
                  <a:srgbClr val="A4248C"/>
                </a:solidFill>
              </a:rPr>
              <a:t>Emergency</a:t>
            </a:r>
          </a:p>
        </p:txBody>
      </p:sp>
      <p:sp>
        <p:nvSpPr>
          <p:cNvPr id="8" name="Text Placeholder 7"/>
          <p:cNvSpPr>
            <a:spLocks noGrp="1"/>
          </p:cNvSpPr>
          <p:nvPr>
            <p:ph type="body" sz="quarter" idx="3"/>
          </p:nvPr>
        </p:nvSpPr>
        <p:spPr>
          <a:xfrm>
            <a:off x="5244024" y="1110597"/>
            <a:ext cx="1997021" cy="345157"/>
          </a:xfrm>
        </p:spPr>
        <p:txBody>
          <a:bodyPr>
            <a:noAutofit/>
          </a:bodyPr>
          <a:lstStyle/>
          <a:p>
            <a:pPr algn="ctr"/>
            <a:r>
              <a:rPr lang="en-US" dirty="0">
                <a:solidFill>
                  <a:srgbClr val="A4248C"/>
                </a:solidFill>
              </a:rPr>
              <a:t>Elective</a:t>
            </a:r>
            <a:r>
              <a:rPr lang="en-US" dirty="0"/>
              <a:t> </a:t>
            </a:r>
          </a:p>
        </p:txBody>
      </p:sp>
      <p:sp>
        <p:nvSpPr>
          <p:cNvPr id="9" name="Title 1"/>
          <p:cNvSpPr txBox="1">
            <a:spLocks/>
          </p:cNvSpPr>
          <p:nvPr/>
        </p:nvSpPr>
        <p:spPr>
          <a:xfrm>
            <a:off x="0" y="1"/>
            <a:ext cx="9144000" cy="1016000"/>
          </a:xfrm>
          <a:prstGeom prst="rect">
            <a:avLst/>
          </a:prstGeom>
          <a:solidFill>
            <a:srgbClr val="A4248C"/>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solidFill>
                  <a:schemeClr val="bg1"/>
                </a:solidFill>
                <a:ea typeface="+mj-ea"/>
                <a:cs typeface="+mj-cs"/>
              </a:rPr>
              <a:t>Hospital admissions</a:t>
            </a:r>
          </a:p>
        </p:txBody>
      </p:sp>
      <p:pic>
        <p:nvPicPr>
          <p:cNvPr id="14340" name="Picture 4"/>
          <p:cNvPicPr>
            <a:picLocks noChangeAspect="1" noChangeArrowheads="1"/>
          </p:cNvPicPr>
          <p:nvPr/>
        </p:nvPicPr>
        <p:blipFill>
          <a:blip r:embed="rId2" cstate="print"/>
          <a:srcRect/>
          <a:stretch>
            <a:fillRect/>
          </a:stretch>
        </p:blipFill>
        <p:spPr bwMode="auto">
          <a:xfrm>
            <a:off x="4392538" y="1569514"/>
            <a:ext cx="4466040" cy="4813357"/>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114414" y="1695643"/>
            <a:ext cx="4541545" cy="413760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877EEDE6-32C1-A445-8E5C-0415E4177992}" type="slidenum">
              <a:rPr lang="en-US" smtClean="0"/>
              <a:pPr/>
              <a:t>28</a:t>
            </a:fld>
            <a:endParaRPr lang="en-US"/>
          </a:p>
        </p:txBody>
      </p:sp>
    </p:spTree>
    <p:extLst>
      <p:ext uri="{BB962C8B-B14F-4D97-AF65-F5344CB8AC3E}">
        <p14:creationId xmlns:p14="http://schemas.microsoft.com/office/powerpoint/2010/main" val="4241654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dirty="0"/>
            </a:br>
            <a:r>
              <a:rPr lang="en-US" sz="3600" dirty="0"/>
              <a:t>Outpatients</a:t>
            </a:r>
            <a:br>
              <a:rPr lang="en-US" dirty="0"/>
            </a:br>
            <a:endParaRPr lang="en-US" dirty="0"/>
          </a:p>
        </p:txBody>
      </p:sp>
      <p:pic>
        <p:nvPicPr>
          <p:cNvPr id="15363" name="Picture 3"/>
          <p:cNvPicPr>
            <a:picLocks noChangeAspect="1" noChangeArrowheads="1"/>
          </p:cNvPicPr>
          <p:nvPr/>
        </p:nvPicPr>
        <p:blipFill>
          <a:blip r:embed="rId2" cstate="print"/>
          <a:srcRect/>
          <a:stretch>
            <a:fillRect/>
          </a:stretch>
        </p:blipFill>
        <p:spPr bwMode="auto">
          <a:xfrm>
            <a:off x="2081053" y="1032682"/>
            <a:ext cx="4934601" cy="579378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877EEDE6-32C1-A445-8E5C-0415E4177992}" type="slidenum">
              <a:rPr lang="en-US" smtClean="0"/>
              <a:pPr/>
              <a:t>29</a:t>
            </a:fld>
            <a:endParaRPr lang="en-US"/>
          </a:p>
        </p:txBody>
      </p:sp>
    </p:spTree>
    <p:extLst>
      <p:ext uri="{BB962C8B-B14F-4D97-AF65-F5344CB8AC3E}">
        <p14:creationId xmlns:p14="http://schemas.microsoft.com/office/powerpoint/2010/main" val="248854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0621" y="1825625"/>
            <a:ext cx="7930055" cy="4351338"/>
          </a:xfrm>
        </p:spPr>
        <p:txBody>
          <a:bodyPr>
            <a:normAutofit lnSpcReduction="10000"/>
          </a:bodyPr>
          <a:lstStyle/>
          <a:p>
            <a:r>
              <a:rPr lang="en-GB" dirty="0"/>
              <a:t>Overview of child deaths in the four UK countries – RCPCH 2013</a:t>
            </a:r>
          </a:p>
          <a:p>
            <a:pPr lvl="1"/>
            <a:r>
              <a:rPr lang="en-GB" dirty="0"/>
              <a:t>71% of children who died had a chronic condition, most frequently neurological</a:t>
            </a:r>
          </a:p>
          <a:p>
            <a:pPr lvl="1">
              <a:buNone/>
            </a:pPr>
            <a:endParaRPr lang="en-GB" dirty="0"/>
          </a:p>
          <a:p>
            <a:r>
              <a:rPr lang="en-GB" dirty="0"/>
              <a:t>Cerebral palsies – an example of chronic neurodisability</a:t>
            </a:r>
          </a:p>
          <a:p>
            <a:pPr lvl="1"/>
            <a:r>
              <a:rPr lang="en-GB" dirty="0"/>
              <a:t>Encompass a broad spectrum of severity</a:t>
            </a:r>
          </a:p>
          <a:p>
            <a:pPr lvl="1"/>
            <a:r>
              <a:rPr lang="en-GB" dirty="0"/>
              <a:t>Healthcare is delivered in a range of settings</a:t>
            </a:r>
          </a:p>
          <a:p>
            <a:pPr lvl="1"/>
            <a:r>
              <a:rPr lang="en-GB" dirty="0"/>
              <a:t>Service provision becomes fragmented following transition</a:t>
            </a:r>
          </a:p>
          <a:p>
            <a:pPr lvl="1"/>
            <a:endParaRPr lang="en-GB" dirty="0"/>
          </a:p>
          <a:p>
            <a:pPr lvl="1"/>
            <a:endParaRPr lang="en-GB" dirty="0"/>
          </a:p>
          <a:p>
            <a:endParaRPr lang="en-GB" dirty="0"/>
          </a:p>
        </p:txBody>
      </p:sp>
      <p:sp>
        <p:nvSpPr>
          <p:cNvPr id="5" name="Title 4"/>
          <p:cNvSpPr>
            <a:spLocks noGrp="1"/>
          </p:cNvSpPr>
          <p:nvPr>
            <p:ph type="title"/>
          </p:nvPr>
        </p:nvSpPr>
        <p:spPr/>
        <p:txBody>
          <a:bodyPr/>
          <a:lstStyle/>
          <a:p>
            <a:r>
              <a:rPr lang="en-GB" dirty="0"/>
              <a:t>Background</a:t>
            </a:r>
          </a:p>
        </p:txBody>
      </p:sp>
      <p:sp>
        <p:nvSpPr>
          <p:cNvPr id="6" name="Slide Number Placeholder 5"/>
          <p:cNvSpPr>
            <a:spLocks noGrp="1"/>
          </p:cNvSpPr>
          <p:nvPr>
            <p:ph type="sldNum" sz="quarter" idx="12"/>
          </p:nvPr>
        </p:nvSpPr>
        <p:spPr/>
        <p:txBody>
          <a:bodyPr/>
          <a:lstStyle/>
          <a:p>
            <a:fld id="{877EEDE6-32C1-A445-8E5C-0415E4177992}" type="slidenum">
              <a:rPr lang="en-US" smtClean="0"/>
              <a:pPr/>
              <a:t>3</a:t>
            </a:fld>
            <a:endParaRPr lang="en-US"/>
          </a:p>
        </p:txBody>
      </p:sp>
    </p:spTree>
    <p:extLst>
      <p:ext uri="{BB962C8B-B14F-4D97-AF65-F5344CB8AC3E}">
        <p14:creationId xmlns:p14="http://schemas.microsoft.com/office/powerpoint/2010/main" val="267406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Paediatric intensive care</a:t>
            </a:r>
          </a:p>
        </p:txBody>
      </p:sp>
      <p:pic>
        <p:nvPicPr>
          <p:cNvPr id="16387" name="Picture 3"/>
          <p:cNvPicPr>
            <a:picLocks noChangeAspect="1" noChangeArrowheads="1"/>
          </p:cNvPicPr>
          <p:nvPr/>
        </p:nvPicPr>
        <p:blipFill>
          <a:blip r:embed="rId2" cstate="print"/>
          <a:srcRect/>
          <a:stretch>
            <a:fillRect/>
          </a:stretch>
        </p:blipFill>
        <p:spPr bwMode="auto">
          <a:xfrm>
            <a:off x="819809" y="1340070"/>
            <a:ext cx="7487397" cy="493460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77EEDE6-32C1-A445-8E5C-0415E4177992}" type="slidenum">
              <a:rPr lang="en-US" smtClean="0"/>
              <a:pPr/>
              <a:t>30</a:t>
            </a:fld>
            <a:endParaRPr lang="en-US"/>
          </a:p>
        </p:txBody>
      </p:sp>
    </p:spTree>
    <p:extLst>
      <p:ext uri="{BB962C8B-B14F-4D97-AF65-F5344CB8AC3E}">
        <p14:creationId xmlns:p14="http://schemas.microsoft.com/office/powerpoint/2010/main" val="1802783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Mortality - cerebral palsy 5.3/1000</a:t>
            </a:r>
            <a:br>
              <a:rPr lang="en-US" dirty="0"/>
            </a:br>
            <a:r>
              <a:rPr lang="en-US" dirty="0"/>
              <a:t>No cerebral palsy 0.2/1000</a:t>
            </a:r>
          </a:p>
        </p:txBody>
      </p:sp>
      <p:pic>
        <p:nvPicPr>
          <p:cNvPr id="17411" name="Picture 3"/>
          <p:cNvPicPr>
            <a:picLocks noChangeAspect="1" noChangeArrowheads="1"/>
          </p:cNvPicPr>
          <p:nvPr/>
        </p:nvPicPr>
        <p:blipFill>
          <a:blip r:embed="rId2" cstate="print"/>
          <a:srcRect/>
          <a:stretch>
            <a:fillRect/>
          </a:stretch>
        </p:blipFill>
        <p:spPr bwMode="auto">
          <a:xfrm>
            <a:off x="1671145" y="1229710"/>
            <a:ext cx="5849686" cy="531462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31</a:t>
            </a:fld>
            <a:endParaRPr lang="en-US"/>
          </a:p>
        </p:txBody>
      </p:sp>
    </p:spTree>
    <p:extLst>
      <p:ext uri="{BB962C8B-B14F-4D97-AF65-F5344CB8AC3E}">
        <p14:creationId xmlns:p14="http://schemas.microsoft.com/office/powerpoint/2010/main" val="199981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13</a:t>
            </a:r>
          </a:p>
        </p:txBody>
      </p:sp>
      <p:sp>
        <p:nvSpPr>
          <p:cNvPr id="3" name="Content Placeholder 2"/>
          <p:cNvSpPr>
            <a:spLocks noGrp="1"/>
          </p:cNvSpPr>
          <p:nvPr>
            <p:ph idx="1"/>
          </p:nvPr>
        </p:nvSpPr>
        <p:spPr>
          <a:xfrm>
            <a:off x="662153" y="1639614"/>
            <a:ext cx="7835462" cy="4524698"/>
          </a:xfrm>
        </p:spPr>
        <p:txBody>
          <a:bodyPr>
            <a:noAutofit/>
          </a:bodyPr>
          <a:lstStyle/>
          <a:p>
            <a:pPr marL="0" indent="0" algn="just">
              <a:lnSpc>
                <a:spcPct val="100000"/>
              </a:lnSpc>
              <a:spcBef>
                <a:spcPts val="0"/>
              </a:spcBef>
              <a:buNone/>
            </a:pPr>
            <a:r>
              <a:rPr lang="en-US" sz="2400" dirty="0"/>
              <a:t>Patients with a </a:t>
            </a:r>
            <a:r>
              <a:rPr lang="en-US" sz="2400" dirty="0" err="1"/>
              <a:t>neurodisabling</a:t>
            </a:r>
            <a:r>
              <a:rPr lang="en-US" sz="2400" dirty="0"/>
              <a:t> condition should have an assessment completed by their lead clinician to determine their risk of </a:t>
            </a:r>
            <a:r>
              <a:rPr lang="en-US" sz="2400" b="1" dirty="0"/>
              <a:t>respiratory compromise</a:t>
            </a:r>
            <a:r>
              <a:rPr lang="en-US" sz="2400" dirty="0"/>
              <a:t>. This should be reviewed as appropriate for the complexity of the patient’s needs. Those patients at significant risk of </a:t>
            </a:r>
            <a:r>
              <a:rPr lang="en-US" sz="2400" b="1" dirty="0"/>
              <a:t>respiratory compromise</a:t>
            </a:r>
            <a:r>
              <a:rPr lang="en-US" sz="2400" dirty="0"/>
              <a:t> should be assessed by clinicians with expertise in </a:t>
            </a:r>
            <a:r>
              <a:rPr lang="en-US" sz="2400" b="1" dirty="0"/>
              <a:t>respiratory medicine</a:t>
            </a:r>
            <a:r>
              <a:rPr lang="en-US" sz="2400" dirty="0"/>
              <a:t>, in order to discuss with the patient and their family the range of interventions most likely to lead to the best outcome. ‘What to do’ and ‘who to contact’ in the event of respiratory symptoms should be documented in the patient-held Emergency Health Care Plan. </a:t>
            </a:r>
          </a:p>
        </p:txBody>
      </p:sp>
      <p:sp>
        <p:nvSpPr>
          <p:cNvPr id="4" name="Slide Number Placeholder 3"/>
          <p:cNvSpPr>
            <a:spLocks noGrp="1"/>
          </p:cNvSpPr>
          <p:nvPr>
            <p:ph type="sldNum" sz="quarter" idx="12"/>
          </p:nvPr>
        </p:nvSpPr>
        <p:spPr/>
        <p:txBody>
          <a:bodyPr/>
          <a:lstStyle/>
          <a:p>
            <a:fld id="{877EEDE6-32C1-A445-8E5C-0415E4177992}" type="slidenum">
              <a:rPr lang="en-US" smtClean="0"/>
              <a:pPr/>
              <a:t>32</a:t>
            </a:fld>
            <a:endParaRPr lang="en-US"/>
          </a:p>
        </p:txBody>
      </p:sp>
    </p:spTree>
    <p:extLst>
      <p:ext uri="{BB962C8B-B14F-4D97-AF65-F5344CB8AC3E}">
        <p14:creationId xmlns:p14="http://schemas.microsoft.com/office/powerpoint/2010/main" val="1426187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10</a:t>
            </a:r>
          </a:p>
        </p:txBody>
      </p:sp>
      <p:sp>
        <p:nvSpPr>
          <p:cNvPr id="3" name="Content Placeholder 2"/>
          <p:cNvSpPr>
            <a:spLocks noGrp="1"/>
          </p:cNvSpPr>
          <p:nvPr>
            <p:ph idx="1"/>
          </p:nvPr>
        </p:nvSpPr>
        <p:spPr/>
        <p:txBody>
          <a:bodyPr>
            <a:normAutofit/>
          </a:bodyPr>
          <a:lstStyle/>
          <a:p>
            <a:pPr algn="just"/>
            <a:endParaRPr lang="en-US" sz="2400" dirty="0"/>
          </a:p>
          <a:p>
            <a:pPr marL="0" indent="0" algn="just">
              <a:lnSpc>
                <a:spcPct val="100000"/>
              </a:lnSpc>
              <a:buNone/>
            </a:pPr>
            <a:r>
              <a:rPr lang="en-US" sz="2400" dirty="0"/>
              <a:t>Oral health and dental care for patients with a </a:t>
            </a:r>
            <a:r>
              <a:rPr lang="en-US" sz="2400" dirty="0" err="1"/>
              <a:t>neurodisabling</a:t>
            </a:r>
            <a:r>
              <a:rPr lang="en-US" sz="2400" dirty="0"/>
              <a:t> condition must be considered as a matter of routine by their lead clinician. </a:t>
            </a:r>
          </a:p>
          <a:p>
            <a:pPr marL="0" indent="0">
              <a:buNone/>
            </a:pPr>
            <a:endParaRPr lang="en-US" sz="2000" dirty="0"/>
          </a:p>
        </p:txBody>
      </p:sp>
      <p:sp>
        <p:nvSpPr>
          <p:cNvPr id="4" name="Slide Number Placeholder 3"/>
          <p:cNvSpPr>
            <a:spLocks noGrp="1"/>
          </p:cNvSpPr>
          <p:nvPr>
            <p:ph type="sldNum" sz="quarter" idx="12"/>
          </p:nvPr>
        </p:nvSpPr>
        <p:spPr/>
        <p:txBody>
          <a:bodyPr/>
          <a:lstStyle/>
          <a:p>
            <a:fld id="{877EEDE6-32C1-A445-8E5C-0415E4177992}" type="slidenum">
              <a:rPr lang="en-US" smtClean="0"/>
              <a:pPr/>
              <a:t>33</a:t>
            </a:fld>
            <a:endParaRPr lang="en-US"/>
          </a:p>
        </p:txBody>
      </p:sp>
    </p:spTree>
    <p:extLst>
      <p:ext uri="{BB962C8B-B14F-4D97-AF65-F5344CB8AC3E}">
        <p14:creationId xmlns:p14="http://schemas.microsoft.com/office/powerpoint/2010/main" val="1160100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 outpatients </a:t>
            </a:r>
          </a:p>
        </p:txBody>
      </p:sp>
      <p:pic>
        <p:nvPicPr>
          <p:cNvPr id="18435" name="Picture 3"/>
          <p:cNvPicPr>
            <a:picLocks noChangeAspect="1" noChangeArrowheads="1"/>
          </p:cNvPicPr>
          <p:nvPr/>
        </p:nvPicPr>
        <p:blipFill>
          <a:blip r:embed="rId2" cstate="print"/>
          <a:srcRect/>
          <a:stretch>
            <a:fillRect/>
          </a:stretch>
        </p:blipFill>
        <p:spPr bwMode="auto">
          <a:xfrm>
            <a:off x="422324" y="1591293"/>
            <a:ext cx="8371785" cy="445324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34</a:t>
            </a:fld>
            <a:endParaRPr lang="en-US"/>
          </a:p>
        </p:txBody>
      </p:sp>
    </p:spTree>
    <p:extLst>
      <p:ext uri="{BB962C8B-B14F-4D97-AF65-F5344CB8AC3E}">
        <p14:creationId xmlns:p14="http://schemas.microsoft.com/office/powerpoint/2010/main" val="2875051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 hospital admissions </a:t>
            </a:r>
          </a:p>
        </p:txBody>
      </p:sp>
      <p:pic>
        <p:nvPicPr>
          <p:cNvPr id="19459" name="Picture 3"/>
          <p:cNvPicPr>
            <a:picLocks noChangeAspect="1" noChangeArrowheads="1"/>
          </p:cNvPicPr>
          <p:nvPr/>
        </p:nvPicPr>
        <p:blipFill>
          <a:blip r:embed="rId2" cstate="print"/>
          <a:srcRect/>
          <a:stretch>
            <a:fillRect/>
          </a:stretch>
        </p:blipFill>
        <p:spPr bwMode="auto">
          <a:xfrm>
            <a:off x="406014" y="1568660"/>
            <a:ext cx="8292661" cy="465275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77EEDE6-32C1-A445-8E5C-0415E4177992}" type="slidenum">
              <a:rPr lang="en-US" smtClean="0"/>
              <a:pPr/>
              <a:t>35</a:t>
            </a:fld>
            <a:endParaRPr lang="en-US"/>
          </a:p>
        </p:txBody>
      </p:sp>
    </p:spTree>
    <p:extLst>
      <p:ext uri="{BB962C8B-B14F-4D97-AF65-F5344CB8AC3E}">
        <p14:creationId xmlns:p14="http://schemas.microsoft.com/office/powerpoint/2010/main" val="3126535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1564" y="2459504"/>
            <a:ext cx="4981906" cy="1938992"/>
          </a:xfrm>
          <a:prstGeom prst="rect">
            <a:avLst/>
          </a:prstGeom>
          <a:noFill/>
        </p:spPr>
        <p:txBody>
          <a:bodyPr wrap="square" rtlCol="0">
            <a:spAutoFit/>
          </a:bodyPr>
          <a:lstStyle/>
          <a:p>
            <a:r>
              <a:rPr lang="en-GB" sz="3600" dirty="0"/>
              <a:t>Kathy Wilkinson</a:t>
            </a:r>
          </a:p>
          <a:p>
            <a:endParaRPr lang="en-GB" sz="1200" dirty="0"/>
          </a:p>
          <a:p>
            <a:r>
              <a:rPr lang="en-GB" sz="3600" dirty="0">
                <a:solidFill>
                  <a:srgbClr val="A4248C"/>
                </a:solidFill>
              </a:rPr>
              <a:t>ACUTE INPATIENT CARE &amp; TRANSITION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Principal recommendation 11</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37</a:t>
            </a:fld>
            <a:endParaRPr lang="en-US" dirty="0"/>
          </a:p>
        </p:txBody>
      </p:sp>
      <p:sp>
        <p:nvSpPr>
          <p:cNvPr id="7" name="Rectangle 6"/>
          <p:cNvSpPr/>
          <p:nvPr/>
        </p:nvSpPr>
        <p:spPr>
          <a:xfrm>
            <a:off x="646386" y="2029655"/>
            <a:ext cx="7914289" cy="3200876"/>
          </a:xfrm>
          <a:prstGeom prst="rect">
            <a:avLst/>
          </a:prstGeom>
        </p:spPr>
        <p:txBody>
          <a:bodyPr wrap="square">
            <a:spAutoFit/>
          </a:bodyPr>
          <a:lstStyle/>
          <a:p>
            <a:pPr algn="just">
              <a:tabLst>
                <a:tab pos="6732588" algn="l"/>
                <a:tab pos="7173913" algn="l"/>
              </a:tabLst>
            </a:pPr>
            <a:r>
              <a:rPr lang="en-GB" sz="2400" dirty="0"/>
              <a:t>All patients with complex needs and, where appropriate, their parent carers or legal guardians, should be offered the opportunity to develop a patient-held Emergency Health Care Plan/Emergency Care Summary to facilitate communication in the event of a healthcare emergency.</a:t>
            </a:r>
          </a:p>
          <a:p>
            <a:pPr algn="just">
              <a:tabLst>
                <a:tab pos="6732588" algn="l"/>
                <a:tab pos="7173913" algn="l"/>
              </a:tabLst>
            </a:pPr>
            <a:endParaRPr lang="en-GB" sz="1000" dirty="0"/>
          </a:p>
          <a:p>
            <a:pPr algn="just">
              <a:tabLst>
                <a:tab pos="6732588" algn="l"/>
                <a:tab pos="7173913" algn="l"/>
              </a:tabLst>
            </a:pPr>
            <a:r>
              <a:rPr lang="en-GB" sz="2400" dirty="0"/>
              <a:t>The existence of this Emergency Health Care Plan/ Emergency Care Summary must be recorded in all communication and case notes and this should be subjected to local audit. </a:t>
            </a:r>
          </a:p>
        </p:txBody>
      </p:sp>
    </p:spTree>
    <p:extLst>
      <p:ext uri="{BB962C8B-B14F-4D97-AF65-F5344CB8AC3E}">
        <p14:creationId xmlns:p14="http://schemas.microsoft.com/office/powerpoint/2010/main" val="41060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Acute admission - </a:t>
            </a:r>
            <a:r>
              <a:rPr lang="en-GB" dirty="0" err="1"/>
              <a:t>comorbidity</a:t>
            </a:r>
            <a:endParaRPr lang="en-GB"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38</a:t>
            </a:fld>
            <a:endParaRPr lang="en-US" dirty="0"/>
          </a:p>
        </p:txBody>
      </p:sp>
      <p:pic>
        <p:nvPicPr>
          <p:cNvPr id="21507" name="Picture 3"/>
          <p:cNvPicPr>
            <a:picLocks noChangeAspect="1" noChangeArrowheads="1"/>
          </p:cNvPicPr>
          <p:nvPr/>
        </p:nvPicPr>
        <p:blipFill>
          <a:blip r:embed="rId3" cstate="print"/>
          <a:srcRect/>
          <a:stretch>
            <a:fillRect/>
          </a:stretch>
        </p:blipFill>
        <p:spPr bwMode="auto">
          <a:xfrm>
            <a:off x="204951" y="1886150"/>
            <a:ext cx="8686800" cy="4006211"/>
          </a:xfrm>
          <a:prstGeom prst="rect">
            <a:avLst/>
          </a:prstGeom>
          <a:noFill/>
          <a:ln w="9525">
            <a:noFill/>
            <a:miter lim="800000"/>
            <a:headEnd/>
            <a:tailEnd/>
          </a:ln>
        </p:spPr>
      </p:pic>
    </p:spTree>
    <p:extLst>
      <p:ext uri="{BB962C8B-B14F-4D97-AF65-F5344CB8AC3E}">
        <p14:creationId xmlns:p14="http://schemas.microsoft.com/office/powerpoint/2010/main" val="2400520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latin typeface="+mn-lt"/>
              </a:rPr>
              <a:t>Seriously ill - emergency admission</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39</a:t>
            </a:fld>
            <a:endParaRPr lang="en-US" dirty="0"/>
          </a:p>
        </p:txBody>
      </p:sp>
      <p:pic>
        <p:nvPicPr>
          <p:cNvPr id="22531" name="Picture 3"/>
          <p:cNvPicPr>
            <a:picLocks noChangeAspect="1" noChangeArrowheads="1"/>
          </p:cNvPicPr>
          <p:nvPr/>
        </p:nvPicPr>
        <p:blipFill>
          <a:blip r:embed="rId3" cstate="print"/>
          <a:srcRect/>
          <a:stretch>
            <a:fillRect/>
          </a:stretch>
        </p:blipFill>
        <p:spPr bwMode="auto">
          <a:xfrm>
            <a:off x="1514475" y="2004032"/>
            <a:ext cx="6115050" cy="3133725"/>
          </a:xfrm>
          <a:prstGeom prst="rect">
            <a:avLst/>
          </a:prstGeom>
          <a:noFill/>
          <a:ln w="9525">
            <a:noFill/>
            <a:miter lim="800000"/>
            <a:headEnd/>
            <a:tailEnd/>
          </a:ln>
        </p:spPr>
      </p:pic>
    </p:spTree>
    <p:extLst>
      <p:ext uri="{BB962C8B-B14F-4D97-AF65-F5344CB8AC3E}">
        <p14:creationId xmlns:p14="http://schemas.microsoft.com/office/powerpoint/2010/main" val="103880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Review the quality of care provided to children and young people with a chronic neurodisability, using the cerebral palsies as the exemplar condition</a:t>
            </a:r>
          </a:p>
          <a:p>
            <a:endParaRPr lang="en-GB" sz="1200" dirty="0"/>
          </a:p>
          <a:p>
            <a:r>
              <a:rPr lang="en-GB" dirty="0"/>
              <a:t>Examine the interface between care settings</a:t>
            </a:r>
          </a:p>
          <a:p>
            <a:endParaRPr lang="en-GB" sz="1200" dirty="0"/>
          </a:p>
          <a:p>
            <a:r>
              <a:rPr lang="en-GB" dirty="0"/>
              <a:t>Assess the transition of care from paediatric to adult services</a:t>
            </a:r>
          </a:p>
          <a:p>
            <a:pPr>
              <a:buNone/>
            </a:pPr>
            <a:endParaRPr lang="en-GB" dirty="0"/>
          </a:p>
          <a:p>
            <a:pPr lvl="1"/>
            <a:endParaRPr lang="en-GB" dirty="0"/>
          </a:p>
          <a:p>
            <a:pPr lvl="1"/>
            <a:endParaRPr lang="en-GB" dirty="0"/>
          </a:p>
          <a:p>
            <a:endParaRPr lang="en-GB" dirty="0"/>
          </a:p>
        </p:txBody>
      </p:sp>
      <p:sp>
        <p:nvSpPr>
          <p:cNvPr id="5" name="Title 4"/>
          <p:cNvSpPr>
            <a:spLocks noGrp="1"/>
          </p:cNvSpPr>
          <p:nvPr>
            <p:ph type="title"/>
          </p:nvPr>
        </p:nvSpPr>
        <p:spPr/>
        <p:txBody>
          <a:bodyPr/>
          <a:lstStyle/>
          <a:p>
            <a:r>
              <a:rPr lang="en-GB" dirty="0"/>
              <a:t>Aims</a:t>
            </a:r>
          </a:p>
        </p:txBody>
      </p:sp>
      <p:sp>
        <p:nvSpPr>
          <p:cNvPr id="6" name="Slide Number Placeholder 5"/>
          <p:cNvSpPr>
            <a:spLocks noGrp="1"/>
          </p:cNvSpPr>
          <p:nvPr>
            <p:ph type="sldNum" sz="quarter" idx="12"/>
          </p:nvPr>
        </p:nvSpPr>
        <p:spPr/>
        <p:txBody>
          <a:bodyPr/>
          <a:lstStyle/>
          <a:p>
            <a:fld id="{877EEDE6-32C1-A445-8E5C-0415E4177992}" type="slidenum">
              <a:rPr lang="en-US" smtClean="0"/>
              <a:pPr/>
              <a:t>4</a:t>
            </a:fld>
            <a:endParaRPr lang="en-US"/>
          </a:p>
        </p:txBody>
      </p:sp>
    </p:spTree>
    <p:extLst>
      <p:ext uri="{BB962C8B-B14F-4D97-AF65-F5344CB8AC3E}">
        <p14:creationId xmlns:p14="http://schemas.microsoft.com/office/powerpoint/2010/main" val="267406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40</a:t>
            </a:fld>
            <a:endParaRPr lang="en-US" dirty="0"/>
          </a:p>
        </p:txBody>
      </p:sp>
      <p:sp>
        <p:nvSpPr>
          <p:cNvPr id="7" name="Title 1"/>
          <p:cNvSpPr txBox="1">
            <a:spLocks/>
          </p:cNvSpPr>
          <p:nvPr/>
        </p:nvSpPr>
        <p:spPr>
          <a:xfrm>
            <a:off x="0" y="1"/>
            <a:ext cx="9144000" cy="1016000"/>
          </a:xfrm>
          <a:prstGeom prst="rect">
            <a:avLst/>
          </a:prstGeom>
          <a:solidFill>
            <a:srgbClr val="A4248C"/>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ea typeface="+mj-ea"/>
                <a:cs typeface="+mj-cs"/>
              </a:rPr>
              <a:t>Seriously ill on admission</a:t>
            </a:r>
          </a:p>
        </p:txBody>
      </p:sp>
      <p:pic>
        <p:nvPicPr>
          <p:cNvPr id="23555" name="Picture 3"/>
          <p:cNvPicPr>
            <a:picLocks noChangeAspect="1" noChangeArrowheads="1"/>
          </p:cNvPicPr>
          <p:nvPr/>
        </p:nvPicPr>
        <p:blipFill>
          <a:blip r:embed="rId3" cstate="print"/>
          <a:srcRect/>
          <a:stretch>
            <a:fillRect/>
          </a:stretch>
        </p:blipFill>
        <p:spPr bwMode="auto">
          <a:xfrm>
            <a:off x="126128" y="2329374"/>
            <a:ext cx="8891752" cy="2458549"/>
          </a:xfrm>
          <a:prstGeom prst="rect">
            <a:avLst/>
          </a:prstGeom>
          <a:noFill/>
          <a:ln w="9525">
            <a:noFill/>
            <a:miter lim="800000"/>
            <a:headEnd/>
            <a:tailEnd/>
          </a:ln>
        </p:spPr>
      </p:pic>
      <p:sp>
        <p:nvSpPr>
          <p:cNvPr id="6" name="Oval 5">
            <a:extLst>
              <a:ext uri="{FF2B5EF4-FFF2-40B4-BE49-F238E27FC236}">
                <a16:creationId xmlns:a16="http://schemas.microsoft.com/office/drawing/2014/main" id="{86880F22-756C-884B-A6B5-068D8BC26D27}"/>
              </a:ext>
            </a:extLst>
          </p:cNvPr>
          <p:cNvSpPr/>
          <p:nvPr/>
        </p:nvSpPr>
        <p:spPr>
          <a:xfrm>
            <a:off x="1637914" y="3265107"/>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6880F22-756C-884B-A6B5-068D8BC26D27}"/>
              </a:ext>
            </a:extLst>
          </p:cNvPr>
          <p:cNvSpPr/>
          <p:nvPr/>
        </p:nvSpPr>
        <p:spPr>
          <a:xfrm>
            <a:off x="5430981" y="3265107"/>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597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Comorbidities of the seriously ill patient</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41</a:t>
            </a:fld>
            <a:endParaRPr lang="en-US" dirty="0"/>
          </a:p>
        </p:txBody>
      </p:sp>
      <p:pic>
        <p:nvPicPr>
          <p:cNvPr id="24579" name="Picture 3"/>
          <p:cNvPicPr>
            <a:picLocks noChangeAspect="1" noChangeArrowheads="1"/>
          </p:cNvPicPr>
          <p:nvPr/>
        </p:nvPicPr>
        <p:blipFill>
          <a:blip r:embed="rId3" cstate="print"/>
          <a:srcRect/>
          <a:stretch>
            <a:fillRect/>
          </a:stretch>
        </p:blipFill>
        <p:spPr bwMode="auto">
          <a:xfrm>
            <a:off x="1538288" y="1972016"/>
            <a:ext cx="6067425" cy="3733800"/>
          </a:xfrm>
          <a:prstGeom prst="rect">
            <a:avLst/>
          </a:prstGeom>
          <a:noFill/>
          <a:ln w="9525">
            <a:noFill/>
            <a:miter lim="800000"/>
            <a:headEnd/>
            <a:tailEnd/>
          </a:ln>
        </p:spPr>
      </p:pic>
    </p:spTree>
    <p:extLst>
      <p:ext uri="{BB962C8B-B14F-4D97-AF65-F5344CB8AC3E}">
        <p14:creationId xmlns:p14="http://schemas.microsoft.com/office/powerpoint/2010/main" val="3283268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needs</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42</a:t>
            </a:fld>
            <a:endParaRPr lang="en-US" dirty="0"/>
          </a:p>
        </p:txBody>
      </p:sp>
      <p:pic>
        <p:nvPicPr>
          <p:cNvPr id="25603" name="Picture 3"/>
          <p:cNvPicPr>
            <a:picLocks noChangeAspect="1" noChangeArrowheads="1"/>
          </p:cNvPicPr>
          <p:nvPr/>
        </p:nvPicPr>
        <p:blipFill>
          <a:blip r:embed="rId3" cstate="print"/>
          <a:srcRect/>
          <a:stretch>
            <a:fillRect/>
          </a:stretch>
        </p:blipFill>
        <p:spPr bwMode="auto">
          <a:xfrm>
            <a:off x="1543050" y="1972187"/>
            <a:ext cx="6057900" cy="4143375"/>
          </a:xfrm>
          <a:prstGeom prst="rect">
            <a:avLst/>
          </a:prstGeom>
          <a:noFill/>
          <a:ln w="9525">
            <a:noFill/>
            <a:miter lim="800000"/>
            <a:headEnd/>
            <a:tailEnd/>
          </a:ln>
        </p:spPr>
      </p:pic>
    </p:spTree>
    <p:extLst>
      <p:ext uri="{BB962C8B-B14F-4D97-AF65-F5344CB8AC3E}">
        <p14:creationId xmlns:p14="http://schemas.microsoft.com/office/powerpoint/2010/main" val="3909402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Emergency health planning - </a:t>
            </a:r>
            <a:br>
              <a:rPr lang="en-GB" sz="3600" dirty="0"/>
            </a:br>
            <a:r>
              <a:rPr lang="en-GB" sz="3600" dirty="0"/>
              <a:t>organisational preparation</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43</a:t>
            </a:fld>
            <a:endParaRPr lang="en-US" dirty="0"/>
          </a:p>
        </p:txBody>
      </p:sp>
      <p:pic>
        <p:nvPicPr>
          <p:cNvPr id="26627" name="Picture 3"/>
          <p:cNvPicPr>
            <a:picLocks noChangeAspect="1" noChangeArrowheads="1"/>
          </p:cNvPicPr>
          <p:nvPr/>
        </p:nvPicPr>
        <p:blipFill>
          <a:blip r:embed="rId3" cstate="print"/>
          <a:srcRect/>
          <a:stretch>
            <a:fillRect/>
          </a:stretch>
        </p:blipFill>
        <p:spPr bwMode="auto">
          <a:xfrm>
            <a:off x="110362" y="2211947"/>
            <a:ext cx="8907517" cy="2295399"/>
          </a:xfrm>
          <a:prstGeom prst="rect">
            <a:avLst/>
          </a:prstGeom>
          <a:noFill/>
          <a:ln w="9525">
            <a:noFill/>
            <a:miter lim="800000"/>
            <a:headEnd/>
            <a:tailEnd/>
          </a:ln>
        </p:spPr>
      </p:pic>
      <p:sp>
        <p:nvSpPr>
          <p:cNvPr id="5" name="Oval 4">
            <a:extLst>
              <a:ext uri="{FF2B5EF4-FFF2-40B4-BE49-F238E27FC236}">
                <a16:creationId xmlns:a16="http://schemas.microsoft.com/office/drawing/2014/main" id="{86880F22-756C-884B-A6B5-068D8BC26D27}"/>
              </a:ext>
            </a:extLst>
          </p:cNvPr>
          <p:cNvSpPr/>
          <p:nvPr/>
        </p:nvSpPr>
        <p:spPr>
          <a:xfrm>
            <a:off x="2957689" y="3160889"/>
            <a:ext cx="654754" cy="290878"/>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6880F22-756C-884B-A6B5-068D8BC26D27}"/>
              </a:ext>
            </a:extLst>
          </p:cNvPr>
          <p:cNvSpPr/>
          <p:nvPr/>
        </p:nvSpPr>
        <p:spPr>
          <a:xfrm>
            <a:off x="6276622" y="3160889"/>
            <a:ext cx="609087" cy="28826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4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cstate="print"/>
          <a:srcRect/>
          <a:stretch>
            <a:fillRect/>
          </a:stretch>
        </p:blipFill>
        <p:spPr bwMode="auto">
          <a:xfrm>
            <a:off x="1509713" y="1177830"/>
            <a:ext cx="6124575" cy="54483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877EEDE6-32C1-A445-8E5C-0415E4177992}" type="slidenum">
              <a:rPr lang="en-US" smtClean="0"/>
              <a:pPr/>
              <a:t>44</a:t>
            </a:fld>
            <a:endParaRPr lang="en-US"/>
          </a:p>
        </p:txBody>
      </p:sp>
      <p:sp>
        <p:nvSpPr>
          <p:cNvPr id="5" name="Title 1"/>
          <p:cNvSpPr txBox="1">
            <a:spLocks/>
          </p:cNvSpPr>
          <p:nvPr/>
        </p:nvSpPr>
        <p:spPr>
          <a:xfrm>
            <a:off x="0" y="0"/>
            <a:ext cx="9144000" cy="1016000"/>
          </a:xfrm>
          <a:prstGeom prst="rect">
            <a:avLst/>
          </a:prstGeom>
          <a:solidFill>
            <a:srgbClr val="A4248C"/>
          </a:solidFill>
        </p:spPr>
        <p:txBody>
          <a:bodyPr vert="horz" lIns="91440" tIns="45720" rIns="91440" bIns="45720" rtlCol="0" anchor="ctr">
            <a:normAutofit fontScale="97500"/>
          </a:bodyPr>
          <a:lstStyle/>
          <a:p>
            <a:pPr lvl="0" algn="ctr">
              <a:lnSpc>
                <a:spcPct val="90000"/>
              </a:lnSpc>
              <a:spcBef>
                <a:spcPct val="0"/>
              </a:spcBef>
            </a:pPr>
            <a:r>
              <a:rPr lang="en-GB" sz="3200" b="1" dirty="0">
                <a:solidFill>
                  <a:schemeClr val="bg1"/>
                </a:solidFill>
                <a:ea typeface="+mj-ea"/>
                <a:cs typeface="+mj-cs"/>
              </a:rPr>
              <a:t>Was an emergency health plan available?</a:t>
            </a:r>
          </a:p>
        </p:txBody>
      </p:sp>
    </p:spTree>
    <p:extLst>
      <p:ext uri="{BB962C8B-B14F-4D97-AF65-F5344CB8AC3E}">
        <p14:creationId xmlns:p14="http://schemas.microsoft.com/office/powerpoint/2010/main" val="4228976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Case study 16 - emergency planning</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45</a:t>
            </a:fld>
            <a:endParaRPr lang="en-US" dirty="0"/>
          </a:p>
        </p:txBody>
      </p:sp>
      <p:sp>
        <p:nvSpPr>
          <p:cNvPr id="6" name="Rectangle 5"/>
          <p:cNvSpPr/>
          <p:nvPr/>
        </p:nvSpPr>
        <p:spPr>
          <a:xfrm>
            <a:off x="630621" y="1549828"/>
            <a:ext cx="7914289" cy="4493538"/>
          </a:xfrm>
          <a:prstGeom prst="rect">
            <a:avLst/>
          </a:prstGeom>
        </p:spPr>
        <p:txBody>
          <a:bodyPr wrap="square">
            <a:spAutoFit/>
          </a:bodyPr>
          <a:lstStyle/>
          <a:p>
            <a:pPr algn="just"/>
            <a:r>
              <a:rPr lang="en-GB" sz="2400" dirty="0"/>
              <a:t>A young adult with a long term </a:t>
            </a:r>
            <a:r>
              <a:rPr lang="en-GB" sz="2400" dirty="0" err="1"/>
              <a:t>tracheostomy</a:t>
            </a:r>
            <a:r>
              <a:rPr lang="en-GB" sz="2400" dirty="0"/>
              <a:t> was admitted for seizures under the care of a respiratory clinician with support from a neurologist in a different centre. The patient had had a similar admission three weeks earlier with no clear ongoing management plan. During this admission they were seen daily by the critical care outreach team with excellent documentation of the </a:t>
            </a:r>
            <a:r>
              <a:rPr lang="en-GB" sz="2400" dirty="0" err="1"/>
              <a:t>tracheostomy</a:t>
            </a:r>
            <a:r>
              <a:rPr lang="en-GB" sz="2400" dirty="0"/>
              <a:t> care and respiratory status. However, there was no overall leadership of the patients neurodisability needs.</a:t>
            </a:r>
          </a:p>
          <a:p>
            <a:endParaRPr lang="en-GB" sz="800" dirty="0"/>
          </a:p>
          <a:p>
            <a:r>
              <a:rPr lang="en-GB" sz="2200" i="1" dirty="0"/>
              <a:t>Reviewers noted:</a:t>
            </a:r>
          </a:p>
          <a:p>
            <a:pPr marL="361950" indent="-188913">
              <a:buClr>
                <a:srgbClr val="A4248C"/>
              </a:buClr>
              <a:buFont typeface="Wingdings" pitchFamily="2" charset="2"/>
              <a:buChar char="§"/>
            </a:pPr>
            <a:r>
              <a:rPr lang="en-GB" sz="2000" i="1" dirty="0"/>
              <a:t>Had clear leadership been in place in the community admission might have been avoided.</a:t>
            </a:r>
          </a:p>
        </p:txBody>
      </p:sp>
    </p:spTree>
    <p:extLst>
      <p:ext uri="{BB962C8B-B14F-4D97-AF65-F5344CB8AC3E}">
        <p14:creationId xmlns:p14="http://schemas.microsoft.com/office/powerpoint/2010/main" val="162536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 19</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46</a:t>
            </a:fld>
            <a:endParaRPr lang="en-US" dirty="0"/>
          </a:p>
        </p:txBody>
      </p:sp>
      <p:sp>
        <p:nvSpPr>
          <p:cNvPr id="7" name="Rectangle 6"/>
          <p:cNvSpPr/>
          <p:nvPr/>
        </p:nvSpPr>
        <p:spPr>
          <a:xfrm>
            <a:off x="630621" y="1631902"/>
            <a:ext cx="7914289" cy="4154984"/>
          </a:xfrm>
          <a:prstGeom prst="rect">
            <a:avLst/>
          </a:prstGeom>
        </p:spPr>
        <p:txBody>
          <a:bodyPr wrap="square">
            <a:spAutoFit/>
          </a:bodyPr>
          <a:lstStyle/>
          <a:p>
            <a:pPr algn="just"/>
            <a:r>
              <a:rPr lang="en-GB" sz="2400" dirty="0"/>
              <a:t>All medically frail patients with a </a:t>
            </a:r>
            <a:r>
              <a:rPr lang="en-GB" sz="2400" dirty="0" err="1"/>
              <a:t>neurodisabling</a:t>
            </a:r>
            <a:r>
              <a:rPr lang="en-GB" sz="2400" dirty="0"/>
              <a:t> condition, and where  appropriate, their parent carers or legal guardians, must be offered the opportunity to discuss with their lead clinician, their care wishes in the event of serious illness or sudden collapse. This should be recorded in their patient-held Emergency Health Care Plan. This may include discussing Do Not Attempt Cardio Pulmonary Resuscitation decisions and palliative care plans, which should be validated at each point of care according to the existing legal requirements and professional guidance. This is particularly important to have in place at handover during transition to adult services. </a:t>
            </a:r>
          </a:p>
        </p:txBody>
      </p:sp>
    </p:spTree>
    <p:extLst>
      <p:ext uri="{BB962C8B-B14F-4D97-AF65-F5344CB8AC3E}">
        <p14:creationId xmlns:p14="http://schemas.microsoft.com/office/powerpoint/2010/main" val="755327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Was resuscitation status recorded where appropriate?</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47</a:t>
            </a:fld>
            <a:endParaRPr lang="en-US" dirty="0"/>
          </a:p>
        </p:txBody>
      </p:sp>
      <p:pic>
        <p:nvPicPr>
          <p:cNvPr id="30723" name="Picture 3"/>
          <p:cNvPicPr>
            <a:picLocks noChangeAspect="1" noChangeArrowheads="1"/>
          </p:cNvPicPr>
          <p:nvPr/>
        </p:nvPicPr>
        <p:blipFill>
          <a:blip r:embed="rId3" cstate="print"/>
          <a:srcRect/>
          <a:stretch>
            <a:fillRect/>
          </a:stretch>
        </p:blipFill>
        <p:spPr bwMode="auto">
          <a:xfrm>
            <a:off x="1519238" y="1765253"/>
            <a:ext cx="6105525" cy="3800475"/>
          </a:xfrm>
          <a:prstGeom prst="rect">
            <a:avLst/>
          </a:prstGeom>
          <a:noFill/>
          <a:ln w="9525">
            <a:noFill/>
            <a:miter lim="800000"/>
            <a:headEnd/>
            <a:tailEnd/>
          </a:ln>
        </p:spPr>
      </p:pic>
    </p:spTree>
    <p:extLst>
      <p:ext uri="{BB962C8B-B14F-4D97-AF65-F5344CB8AC3E}">
        <p14:creationId xmlns:p14="http://schemas.microsoft.com/office/powerpoint/2010/main" val="913946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6 - resuscitation</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48</a:t>
            </a:fld>
            <a:endParaRPr lang="en-US" dirty="0"/>
          </a:p>
        </p:txBody>
      </p:sp>
      <p:sp>
        <p:nvSpPr>
          <p:cNvPr id="7" name="Rectangle 6"/>
          <p:cNvSpPr/>
          <p:nvPr/>
        </p:nvSpPr>
        <p:spPr>
          <a:xfrm>
            <a:off x="630621" y="1219042"/>
            <a:ext cx="7914290" cy="5355312"/>
          </a:xfrm>
          <a:prstGeom prst="rect">
            <a:avLst/>
          </a:prstGeom>
        </p:spPr>
        <p:txBody>
          <a:bodyPr wrap="square">
            <a:spAutoFit/>
          </a:bodyPr>
          <a:lstStyle/>
          <a:p>
            <a:pPr algn="just"/>
            <a:r>
              <a:rPr lang="en-GB" sz="2400" dirty="0"/>
              <a:t>Older teenager with bilateral spastic cerebral palsy at </a:t>
            </a:r>
            <a:r>
              <a:rPr lang="en-GB" sz="2400" dirty="0" err="1"/>
              <a:t>GMFCS</a:t>
            </a:r>
            <a:r>
              <a:rPr lang="en-GB" sz="2400" dirty="0"/>
              <a:t> level V. Profound learning disability, epilepsy, </a:t>
            </a:r>
            <a:r>
              <a:rPr lang="en-GB" sz="2400" dirty="0" err="1"/>
              <a:t>gastrostomy</a:t>
            </a:r>
            <a:r>
              <a:rPr lang="en-GB" sz="2400" dirty="0"/>
              <a:t> tube fed, scoliosis, and recurrent chest infections was admitted from the local hospice for an uneventful routine change of </a:t>
            </a:r>
            <a:r>
              <a:rPr lang="en-GB" sz="2400" dirty="0" err="1"/>
              <a:t>gastrostomy</a:t>
            </a:r>
            <a:r>
              <a:rPr lang="en-GB" sz="2400" dirty="0"/>
              <a:t> button without anaesthetic. The patient was discharged the same day back to the hospice, where they died peacefully four days later.</a:t>
            </a:r>
          </a:p>
          <a:p>
            <a:endParaRPr lang="en-GB" sz="800" dirty="0"/>
          </a:p>
          <a:p>
            <a:r>
              <a:rPr lang="en-GB" sz="2200" i="1" dirty="0"/>
              <a:t>Reviewers noted:</a:t>
            </a:r>
          </a:p>
          <a:p>
            <a:pPr marL="361950" indent="-188913">
              <a:buClr>
                <a:srgbClr val="A4248C"/>
              </a:buClr>
              <a:buFont typeface="Wingdings" pitchFamily="2" charset="2"/>
              <a:buChar char="§"/>
            </a:pPr>
            <a:r>
              <a:rPr lang="en-GB" i="1" dirty="0"/>
              <a:t>Strong leadership of multidisciplinary care and a clear Emergency Health Care Plan in place, agreed with all family and healthcare providers</a:t>
            </a:r>
          </a:p>
          <a:p>
            <a:pPr marL="361950" indent="-188913">
              <a:buClr>
                <a:srgbClr val="A4248C"/>
              </a:buClr>
              <a:buFont typeface="Wingdings" pitchFamily="2" charset="2"/>
              <a:buChar char="§"/>
            </a:pPr>
            <a:r>
              <a:rPr lang="en-GB" i="1" dirty="0"/>
              <a:t>Possible clinical scenarios were included in the plan, with step by step action plans. </a:t>
            </a:r>
          </a:p>
          <a:p>
            <a:pPr marL="361950" indent="-188913">
              <a:buClr>
                <a:srgbClr val="A4248C"/>
              </a:buClr>
              <a:buFont typeface="Wingdings" pitchFamily="2" charset="2"/>
              <a:buChar char="§"/>
            </a:pPr>
            <a:r>
              <a:rPr lang="en-GB" i="1" dirty="0"/>
              <a:t>A completed Recommended Summary Plan for Emergency Care and Treatment (</a:t>
            </a:r>
            <a:r>
              <a:rPr lang="en-GB" i="1" dirty="0" err="1"/>
              <a:t>ReSPECT</a:t>
            </a:r>
            <a:r>
              <a:rPr lang="en-GB" i="1" dirty="0"/>
              <a:t>) was also available. </a:t>
            </a:r>
          </a:p>
          <a:p>
            <a:pPr marL="361950" indent="-188913">
              <a:buClr>
                <a:srgbClr val="A4248C"/>
              </a:buClr>
              <a:buFont typeface="Wingdings" pitchFamily="2" charset="2"/>
              <a:buChar char="§"/>
            </a:pPr>
            <a:r>
              <a:rPr lang="en-GB" i="1" dirty="0"/>
              <a:t>The care plan had been carefully followed and there was evidence of excellent clinical care and support for the family.</a:t>
            </a:r>
          </a:p>
        </p:txBody>
      </p:sp>
    </p:spTree>
    <p:extLst>
      <p:ext uri="{BB962C8B-B14F-4D97-AF65-F5344CB8AC3E}">
        <p14:creationId xmlns:p14="http://schemas.microsoft.com/office/powerpoint/2010/main" val="3465298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1569" y="3074303"/>
            <a:ext cx="4840013" cy="646331"/>
          </a:xfrm>
          <a:prstGeom prst="rect">
            <a:avLst/>
          </a:prstGeom>
          <a:noFill/>
        </p:spPr>
        <p:txBody>
          <a:bodyPr wrap="square" rtlCol="0">
            <a:spAutoFit/>
          </a:bodyPr>
          <a:lstStyle/>
          <a:p>
            <a:r>
              <a:rPr lang="en-GB" sz="3600" dirty="0">
                <a:solidFill>
                  <a:srgbClr val="A4248C"/>
                </a:solidFill>
              </a:rPr>
              <a:t>TRANSITION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Organisational</a:t>
            </a:r>
          </a:p>
          <a:p>
            <a:pPr lvl="1"/>
            <a:r>
              <a:rPr lang="en-GB" dirty="0"/>
              <a:t>Access to healthcare services</a:t>
            </a:r>
          </a:p>
          <a:p>
            <a:pPr lvl="1"/>
            <a:r>
              <a:rPr lang="en-GB" dirty="0"/>
              <a:t>Delivery of healthcare services</a:t>
            </a:r>
          </a:p>
          <a:p>
            <a:pPr lvl="1"/>
            <a:endParaRPr lang="en-GB" dirty="0"/>
          </a:p>
          <a:p>
            <a:r>
              <a:rPr lang="en-GB" dirty="0"/>
              <a:t>Patient and parent carer</a:t>
            </a:r>
          </a:p>
          <a:p>
            <a:pPr lvl="1"/>
            <a:r>
              <a:rPr lang="en-GB" dirty="0"/>
              <a:t>To understand the views of service users</a:t>
            </a:r>
          </a:p>
          <a:p>
            <a:pPr>
              <a:buNone/>
            </a:pPr>
            <a:endParaRPr lang="en-GB" dirty="0"/>
          </a:p>
          <a:p>
            <a:pPr lvl="1">
              <a:buNone/>
            </a:pPr>
            <a:endParaRPr lang="en-GB" dirty="0"/>
          </a:p>
          <a:p>
            <a:endParaRPr lang="en-GB" dirty="0"/>
          </a:p>
        </p:txBody>
      </p:sp>
      <p:sp>
        <p:nvSpPr>
          <p:cNvPr id="5" name="Title 4"/>
          <p:cNvSpPr>
            <a:spLocks noGrp="1"/>
          </p:cNvSpPr>
          <p:nvPr>
            <p:ph type="title"/>
          </p:nvPr>
        </p:nvSpPr>
        <p:spPr/>
        <p:txBody>
          <a:bodyPr/>
          <a:lstStyle/>
          <a:p>
            <a:r>
              <a:rPr lang="en-GB" dirty="0"/>
              <a:t>Objectives</a:t>
            </a:r>
          </a:p>
        </p:txBody>
      </p:sp>
      <p:sp>
        <p:nvSpPr>
          <p:cNvPr id="6" name="Slide Number Placeholder 5"/>
          <p:cNvSpPr>
            <a:spLocks noGrp="1"/>
          </p:cNvSpPr>
          <p:nvPr>
            <p:ph type="sldNum" sz="quarter" idx="12"/>
          </p:nvPr>
        </p:nvSpPr>
        <p:spPr/>
        <p:txBody>
          <a:bodyPr/>
          <a:lstStyle/>
          <a:p>
            <a:fld id="{877EEDE6-32C1-A445-8E5C-0415E4177992}" type="slidenum">
              <a:rPr lang="en-US" smtClean="0"/>
              <a:pPr/>
              <a:t>5</a:t>
            </a:fld>
            <a:endParaRPr lang="en-US"/>
          </a:p>
        </p:txBody>
      </p:sp>
    </p:spTree>
    <p:extLst>
      <p:ext uri="{BB962C8B-B14F-4D97-AF65-F5344CB8AC3E}">
        <p14:creationId xmlns:p14="http://schemas.microsoft.com/office/powerpoint/2010/main" val="267406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Principal recommendation 22</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50</a:t>
            </a:fld>
            <a:endParaRPr lang="en-US" dirty="0"/>
          </a:p>
        </p:txBody>
      </p:sp>
      <p:sp>
        <p:nvSpPr>
          <p:cNvPr id="7" name="Rectangle 6"/>
          <p:cNvSpPr/>
          <p:nvPr/>
        </p:nvSpPr>
        <p:spPr>
          <a:xfrm>
            <a:off x="630621" y="2481003"/>
            <a:ext cx="7930055" cy="1938992"/>
          </a:xfrm>
          <a:prstGeom prst="rect">
            <a:avLst/>
          </a:prstGeom>
        </p:spPr>
        <p:txBody>
          <a:bodyPr wrap="square">
            <a:spAutoFit/>
          </a:bodyPr>
          <a:lstStyle/>
          <a:p>
            <a:pPr algn="just"/>
            <a:r>
              <a:rPr lang="en-GB" sz="2400" dirty="0"/>
              <a:t>The transition plan between children’s to adults’ services should be co-ordinated by the lead clinicians and integrated within other multiagency plans e.g. Health education, social care planning and mental healthcare services. The patient’s team in primary care must be part of the planning process.</a:t>
            </a:r>
          </a:p>
        </p:txBody>
      </p:sp>
    </p:spTree>
    <p:extLst>
      <p:ext uri="{BB962C8B-B14F-4D97-AF65-F5344CB8AC3E}">
        <p14:creationId xmlns:p14="http://schemas.microsoft.com/office/powerpoint/2010/main" val="1916805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Inpatient care after childhood</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51</a:t>
            </a:fld>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1495425" y="1151109"/>
            <a:ext cx="6153150" cy="5410200"/>
          </a:xfrm>
          <a:prstGeom prst="rect">
            <a:avLst/>
          </a:prstGeom>
          <a:noFill/>
          <a:ln w="9525">
            <a:noFill/>
            <a:miter lim="800000"/>
            <a:headEnd/>
            <a:tailEnd/>
          </a:ln>
        </p:spPr>
      </p:pic>
      <p:sp>
        <p:nvSpPr>
          <p:cNvPr id="6" name="Oval 5">
            <a:extLst>
              <a:ext uri="{FF2B5EF4-FFF2-40B4-BE49-F238E27FC236}">
                <a16:creationId xmlns:a16="http://schemas.microsoft.com/office/drawing/2014/main" id="{86880F22-756C-884B-A6B5-068D8BC26D27}"/>
              </a:ext>
            </a:extLst>
          </p:cNvPr>
          <p:cNvSpPr/>
          <p:nvPr/>
        </p:nvSpPr>
        <p:spPr>
          <a:xfrm>
            <a:off x="6975409" y="4066618"/>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475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Defining patients by age</a:t>
            </a:r>
          </a:p>
        </p:txBody>
      </p:sp>
      <p:pic>
        <p:nvPicPr>
          <p:cNvPr id="34818" name="Picture 2"/>
          <p:cNvPicPr>
            <a:picLocks noChangeAspect="1" noChangeArrowheads="1"/>
          </p:cNvPicPr>
          <p:nvPr/>
        </p:nvPicPr>
        <p:blipFill>
          <a:blip r:embed="rId3" cstate="print"/>
          <a:srcRect/>
          <a:stretch>
            <a:fillRect/>
          </a:stretch>
        </p:blipFill>
        <p:spPr bwMode="auto">
          <a:xfrm>
            <a:off x="78831" y="2304582"/>
            <a:ext cx="8987870" cy="272464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77EEDE6-32C1-A445-8E5C-0415E4177992}" type="slidenum">
              <a:rPr lang="en-US" smtClean="0"/>
              <a:pPr/>
              <a:t>52</a:t>
            </a:fld>
            <a:endParaRPr lang="en-US"/>
          </a:p>
        </p:txBody>
      </p:sp>
      <p:sp>
        <p:nvSpPr>
          <p:cNvPr id="8" name="Oval 7">
            <a:extLst>
              <a:ext uri="{FF2B5EF4-FFF2-40B4-BE49-F238E27FC236}">
                <a16:creationId xmlns:a16="http://schemas.microsoft.com/office/drawing/2014/main" id="{86880F22-756C-884B-A6B5-068D8BC26D27}"/>
              </a:ext>
            </a:extLst>
          </p:cNvPr>
          <p:cNvSpPr/>
          <p:nvPr/>
        </p:nvSpPr>
        <p:spPr>
          <a:xfrm>
            <a:off x="4165600" y="3860800"/>
            <a:ext cx="609601" cy="31084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6880F22-756C-884B-A6B5-068D8BC26D27}"/>
              </a:ext>
            </a:extLst>
          </p:cNvPr>
          <p:cNvSpPr/>
          <p:nvPr/>
        </p:nvSpPr>
        <p:spPr>
          <a:xfrm>
            <a:off x="3160889" y="3206044"/>
            <a:ext cx="598312" cy="299551"/>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46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Age limits for paediatric and adult care</a:t>
            </a:r>
          </a:p>
        </p:txBody>
      </p:sp>
      <p:sp>
        <p:nvSpPr>
          <p:cNvPr id="5" name="Slide Number Placeholder 4"/>
          <p:cNvSpPr>
            <a:spLocks noGrp="1"/>
          </p:cNvSpPr>
          <p:nvPr>
            <p:ph type="sldNum" sz="quarter" idx="12"/>
          </p:nvPr>
        </p:nvSpPr>
        <p:spPr/>
        <p:txBody>
          <a:bodyPr/>
          <a:lstStyle/>
          <a:p>
            <a:fld id="{877EEDE6-32C1-A445-8E5C-0415E4177992}" type="slidenum">
              <a:rPr lang="en-US" smtClean="0"/>
              <a:pPr/>
              <a:t>53</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94590" y="1998990"/>
            <a:ext cx="8923282" cy="4031645"/>
          </a:xfrm>
          <a:prstGeom prst="rect">
            <a:avLst/>
          </a:prstGeom>
          <a:noFill/>
          <a:ln w="9525">
            <a:noFill/>
            <a:miter lim="800000"/>
            <a:headEnd/>
            <a:tailEnd/>
          </a:ln>
        </p:spPr>
      </p:pic>
      <p:sp>
        <p:nvSpPr>
          <p:cNvPr id="7" name="Oval 6">
            <a:extLst>
              <a:ext uri="{FF2B5EF4-FFF2-40B4-BE49-F238E27FC236}">
                <a16:creationId xmlns:a16="http://schemas.microsoft.com/office/drawing/2014/main" id="{86880F22-756C-884B-A6B5-068D8BC26D27}"/>
              </a:ext>
            </a:extLst>
          </p:cNvPr>
          <p:cNvSpPr/>
          <p:nvPr/>
        </p:nvSpPr>
        <p:spPr>
          <a:xfrm>
            <a:off x="3228622" y="4303685"/>
            <a:ext cx="654757" cy="375956"/>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6880F22-756C-884B-A6B5-068D8BC26D27}"/>
              </a:ext>
            </a:extLst>
          </p:cNvPr>
          <p:cNvSpPr/>
          <p:nvPr/>
        </p:nvSpPr>
        <p:spPr>
          <a:xfrm>
            <a:off x="4967111" y="4303685"/>
            <a:ext cx="666045" cy="375954"/>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64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Evidence of transition to adult services</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54</a:t>
            </a:fld>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94596" y="2282248"/>
            <a:ext cx="8923283" cy="2766218"/>
          </a:xfrm>
          <a:prstGeom prst="rect">
            <a:avLst/>
          </a:prstGeom>
          <a:noFill/>
          <a:ln w="9525">
            <a:noFill/>
            <a:miter lim="800000"/>
            <a:headEnd/>
            <a:tailEnd/>
          </a:ln>
        </p:spPr>
      </p:pic>
      <p:sp>
        <p:nvSpPr>
          <p:cNvPr id="6" name="Oval 5">
            <a:extLst>
              <a:ext uri="{FF2B5EF4-FFF2-40B4-BE49-F238E27FC236}">
                <a16:creationId xmlns:a16="http://schemas.microsoft.com/office/drawing/2014/main" id="{86880F22-756C-884B-A6B5-068D8BC26D27}"/>
              </a:ext>
            </a:extLst>
          </p:cNvPr>
          <p:cNvSpPr/>
          <p:nvPr/>
        </p:nvSpPr>
        <p:spPr>
          <a:xfrm>
            <a:off x="5554133" y="3558618"/>
            <a:ext cx="519290" cy="375956"/>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6880F22-756C-884B-A6B5-068D8BC26D27}"/>
              </a:ext>
            </a:extLst>
          </p:cNvPr>
          <p:cNvSpPr/>
          <p:nvPr/>
        </p:nvSpPr>
        <p:spPr>
          <a:xfrm>
            <a:off x="7021689" y="3558618"/>
            <a:ext cx="523961" cy="375954"/>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67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Case study 29 - lost in transition?</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55</a:t>
            </a:fld>
            <a:endParaRPr lang="en-US" dirty="0"/>
          </a:p>
        </p:txBody>
      </p:sp>
      <p:sp>
        <p:nvSpPr>
          <p:cNvPr id="6" name="Rectangle 5"/>
          <p:cNvSpPr/>
          <p:nvPr/>
        </p:nvSpPr>
        <p:spPr>
          <a:xfrm>
            <a:off x="630621" y="1212100"/>
            <a:ext cx="7945820" cy="5293757"/>
          </a:xfrm>
          <a:prstGeom prst="rect">
            <a:avLst/>
          </a:prstGeom>
        </p:spPr>
        <p:txBody>
          <a:bodyPr wrap="square">
            <a:spAutoFit/>
          </a:bodyPr>
          <a:lstStyle/>
          <a:p>
            <a:r>
              <a:rPr lang="en-GB" sz="2400" dirty="0"/>
              <a:t>A young adult patient </a:t>
            </a:r>
            <a:r>
              <a:rPr lang="en-GB" sz="2400" dirty="0" err="1"/>
              <a:t>GMFCS</a:t>
            </a:r>
            <a:r>
              <a:rPr lang="en-GB" sz="2400" dirty="0"/>
              <a:t> level III cerebral palsy under a paediatrician was using a wheelchair at school. </a:t>
            </a:r>
          </a:p>
          <a:p>
            <a:r>
              <a:rPr lang="en-GB" sz="2400" dirty="0"/>
              <a:t>They were going to university 50 miles away and needed to continue their healthcare support there.</a:t>
            </a:r>
          </a:p>
          <a:p>
            <a:r>
              <a:rPr lang="en-GB" sz="2400" dirty="0"/>
              <a:t>The last letter from the consultant paediatrician stated that it had proved impossible to identify an adult neurodisability lead to supervise the patient’s care.</a:t>
            </a:r>
          </a:p>
          <a:p>
            <a:endParaRPr lang="en-GB" sz="800" dirty="0"/>
          </a:p>
          <a:p>
            <a:r>
              <a:rPr lang="en-GB" sz="2200" i="1" dirty="0"/>
              <a:t>Reviewers noted:</a:t>
            </a:r>
          </a:p>
          <a:p>
            <a:pPr marL="361950" indent="-188913">
              <a:buClr>
                <a:srgbClr val="A4248C"/>
              </a:buClr>
              <a:buFont typeface="Wingdings" pitchFamily="2" charset="2"/>
              <a:buChar char="§"/>
            </a:pPr>
            <a:r>
              <a:rPr lang="en-GB" sz="2000" i="1" dirty="0"/>
              <a:t>Adult neurodisability leads’ involvement in patients with a cerebral palsy may be limited to spasticity management. </a:t>
            </a:r>
          </a:p>
          <a:p>
            <a:pPr marL="361950" indent="-188913">
              <a:buClr>
                <a:srgbClr val="A4248C"/>
              </a:buClr>
              <a:buFont typeface="Wingdings" pitchFamily="2" charset="2"/>
              <a:buChar char="§"/>
            </a:pPr>
            <a:r>
              <a:rPr lang="en-GB" sz="2000" i="1" dirty="0"/>
              <a:t>Generally after transition it was up to the patient’s GP, and on occasion interested surgeons, to offer care leadership. </a:t>
            </a:r>
          </a:p>
          <a:p>
            <a:pPr marL="361950" indent="-188913">
              <a:buClr>
                <a:srgbClr val="A4248C"/>
              </a:buClr>
              <a:buFont typeface="Wingdings" pitchFamily="2" charset="2"/>
              <a:buChar char="§"/>
            </a:pPr>
            <a:r>
              <a:rPr lang="en-GB" sz="2000" i="1" dirty="0"/>
              <a:t>Patients and families often felt abandoned as a consequence &amp; clinicians gave examples that physical and mental health of their patients deteriorated as a consequence.</a:t>
            </a:r>
          </a:p>
        </p:txBody>
      </p:sp>
    </p:spTree>
    <p:extLst>
      <p:ext uri="{BB962C8B-B14F-4D97-AF65-F5344CB8AC3E}">
        <p14:creationId xmlns:p14="http://schemas.microsoft.com/office/powerpoint/2010/main" val="2402293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 30</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E677CB3-A3BD-4C3C-8ABB-492DBE04CD57}" type="slidenum">
              <a:rPr lang="en-US" smtClean="0"/>
              <a:pPr>
                <a:defRPr/>
              </a:pPr>
              <a:t>56</a:t>
            </a:fld>
            <a:endParaRPr lang="en-US" dirty="0"/>
          </a:p>
        </p:txBody>
      </p:sp>
      <p:sp>
        <p:nvSpPr>
          <p:cNvPr id="7" name="Rectangle 6"/>
          <p:cNvSpPr/>
          <p:nvPr/>
        </p:nvSpPr>
        <p:spPr>
          <a:xfrm>
            <a:off x="630621" y="1977547"/>
            <a:ext cx="7914289" cy="2677656"/>
          </a:xfrm>
          <a:prstGeom prst="rect">
            <a:avLst/>
          </a:prstGeom>
        </p:spPr>
        <p:txBody>
          <a:bodyPr wrap="square">
            <a:spAutoFit/>
          </a:bodyPr>
          <a:lstStyle/>
          <a:p>
            <a:pPr algn="just"/>
            <a:r>
              <a:rPr lang="en-GB" sz="2400" dirty="0"/>
              <a:t>Patients with a </a:t>
            </a:r>
            <a:r>
              <a:rPr lang="en-GB" sz="2400" dirty="0" err="1"/>
              <a:t>neurodisabling</a:t>
            </a:r>
            <a:r>
              <a:rPr lang="en-GB" sz="2400" dirty="0"/>
              <a:t> condition should be involved in all communications and decision-making about their care and management where possible, and where appropriate, with adjustments in place to support their involvement, including specialist speech and language therapists as required. Parent carers or legal guardians must also be included in these conversations as appropriate. </a:t>
            </a:r>
          </a:p>
        </p:txBody>
      </p:sp>
    </p:spTree>
    <p:extLst>
      <p:ext uri="{BB962C8B-B14F-4D97-AF65-F5344CB8AC3E}">
        <p14:creationId xmlns:p14="http://schemas.microsoft.com/office/powerpoint/2010/main" val="2270685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Evidence of patient inclusion</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57</a:t>
            </a:fld>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63065" y="2162361"/>
            <a:ext cx="8992922" cy="2803798"/>
          </a:xfrm>
          <a:prstGeom prst="rect">
            <a:avLst/>
          </a:prstGeom>
          <a:noFill/>
          <a:ln w="9525">
            <a:noFill/>
            <a:miter lim="800000"/>
            <a:headEnd/>
            <a:tailEnd/>
          </a:ln>
        </p:spPr>
      </p:pic>
    </p:spTree>
    <p:extLst>
      <p:ext uri="{BB962C8B-B14F-4D97-AF65-F5344CB8AC3E}">
        <p14:creationId xmlns:p14="http://schemas.microsoft.com/office/powerpoint/2010/main" val="3456037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Best interest decision-making </a:t>
            </a:r>
            <a:br>
              <a:rPr lang="en-GB" dirty="0">
                <a:latin typeface="+mn-lt"/>
              </a:rPr>
            </a:br>
            <a:r>
              <a:rPr lang="en-GB" dirty="0">
                <a:latin typeface="+mn-lt"/>
              </a:rPr>
              <a:t>when patient lacked capacity</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58</a:t>
            </a:fld>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31532" y="2440390"/>
            <a:ext cx="9028861" cy="2352347"/>
          </a:xfrm>
          <a:prstGeom prst="rect">
            <a:avLst/>
          </a:prstGeom>
          <a:noFill/>
          <a:ln w="9525">
            <a:noFill/>
            <a:miter lim="800000"/>
            <a:headEnd/>
            <a:tailEnd/>
          </a:ln>
        </p:spPr>
      </p:pic>
      <p:sp>
        <p:nvSpPr>
          <p:cNvPr id="6" name="Oval 5">
            <a:extLst>
              <a:ext uri="{FF2B5EF4-FFF2-40B4-BE49-F238E27FC236}">
                <a16:creationId xmlns:a16="http://schemas.microsoft.com/office/drawing/2014/main" id="{86880F22-756C-884B-A6B5-068D8BC26D27}"/>
              </a:ext>
            </a:extLst>
          </p:cNvPr>
          <p:cNvSpPr/>
          <p:nvPr/>
        </p:nvSpPr>
        <p:spPr>
          <a:xfrm>
            <a:off x="5192889" y="3386667"/>
            <a:ext cx="587023" cy="276973"/>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6880F22-756C-884B-A6B5-068D8BC26D27}"/>
              </a:ext>
            </a:extLst>
          </p:cNvPr>
          <p:cNvSpPr/>
          <p:nvPr/>
        </p:nvSpPr>
        <p:spPr>
          <a:xfrm>
            <a:off x="7416800" y="3386667"/>
            <a:ext cx="587023" cy="276973"/>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75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Case study 24 - consent</a:t>
            </a:r>
          </a:p>
        </p:txBody>
      </p:sp>
      <p:sp>
        <p:nvSpPr>
          <p:cNvPr id="5" name="Slide Number Placeholder 4"/>
          <p:cNvSpPr>
            <a:spLocks noGrp="1"/>
          </p:cNvSpPr>
          <p:nvPr>
            <p:ph type="sldNum" sz="quarter" idx="12"/>
          </p:nvPr>
        </p:nvSpPr>
        <p:spPr/>
        <p:txBody>
          <a:bodyPr/>
          <a:lstStyle/>
          <a:p>
            <a:pPr>
              <a:defRPr/>
            </a:pPr>
            <a:fld id="{0E677CB3-A3BD-4C3C-8ABB-492DBE04CD57}" type="slidenum">
              <a:rPr lang="en-US" smtClean="0"/>
              <a:pPr>
                <a:defRPr/>
              </a:pPr>
              <a:t>59</a:t>
            </a:fld>
            <a:endParaRPr lang="en-US" dirty="0"/>
          </a:p>
        </p:txBody>
      </p:sp>
      <p:sp>
        <p:nvSpPr>
          <p:cNvPr id="6" name="Rectangle 5"/>
          <p:cNvSpPr/>
          <p:nvPr/>
        </p:nvSpPr>
        <p:spPr>
          <a:xfrm>
            <a:off x="630621" y="1374173"/>
            <a:ext cx="7930055" cy="4801314"/>
          </a:xfrm>
          <a:prstGeom prst="rect">
            <a:avLst/>
          </a:prstGeom>
        </p:spPr>
        <p:txBody>
          <a:bodyPr wrap="square">
            <a:spAutoFit/>
          </a:bodyPr>
          <a:lstStyle/>
          <a:p>
            <a:pPr algn="just"/>
            <a:r>
              <a:rPr lang="en-GB" sz="2400" dirty="0"/>
              <a:t>A young adult with </a:t>
            </a:r>
            <a:r>
              <a:rPr lang="en-GB" sz="2400" dirty="0" err="1"/>
              <a:t>GMFCS</a:t>
            </a:r>
            <a:r>
              <a:rPr lang="en-GB" sz="2400" dirty="0"/>
              <a:t> level II cerebral palsy and learning disabilities was admitted for routine surgery. </a:t>
            </a:r>
          </a:p>
          <a:p>
            <a:pPr algn="just"/>
            <a:r>
              <a:rPr lang="en-GB" sz="2400" dirty="0"/>
              <a:t>Records indicated that the patient was needle phobic and required considerable persuasion to have a premedication before attending the operating theatre. </a:t>
            </a:r>
          </a:p>
          <a:p>
            <a:pPr algn="just"/>
            <a:r>
              <a:rPr lang="en-GB" sz="2400" dirty="0"/>
              <a:t>The patient’s parent carer appeared to be the sole signatory on the consent form. </a:t>
            </a:r>
          </a:p>
          <a:p>
            <a:pPr algn="just"/>
            <a:r>
              <a:rPr lang="en-GB" sz="2400" dirty="0"/>
              <a:t>There was no record in the notes of the patient’s mental capacity and their own views on having this surgery.</a:t>
            </a:r>
          </a:p>
          <a:p>
            <a:endParaRPr lang="en-GB" sz="800" dirty="0"/>
          </a:p>
          <a:p>
            <a:r>
              <a:rPr lang="en-GB" sz="2200" i="1" dirty="0"/>
              <a:t>Reviewers noted:</a:t>
            </a:r>
          </a:p>
          <a:p>
            <a:pPr marL="361950" indent="-188913">
              <a:buClr>
                <a:srgbClr val="A4248C"/>
              </a:buClr>
              <a:buFont typeface="Wingdings" pitchFamily="2" charset="2"/>
              <a:buChar char="§"/>
            </a:pPr>
            <a:r>
              <a:rPr lang="en-GB" sz="2000" i="1" dirty="0"/>
              <a:t>This practice was unsatisfactory and that in the absence of best interest decision making having been documented and agreed this consent was against GMC and legal guidance.</a:t>
            </a:r>
          </a:p>
        </p:txBody>
      </p:sp>
    </p:spTree>
    <p:extLst>
      <p:ext uri="{BB962C8B-B14F-4D97-AF65-F5344CB8AC3E}">
        <p14:creationId xmlns:p14="http://schemas.microsoft.com/office/powerpoint/2010/main" val="330853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89135"/>
            <a:ext cx="7886700" cy="4351338"/>
          </a:xfrm>
        </p:spPr>
        <p:txBody>
          <a:bodyPr/>
          <a:lstStyle/>
          <a:p>
            <a:r>
              <a:rPr lang="en-GB" dirty="0"/>
              <a:t>Clinical</a:t>
            </a:r>
          </a:p>
          <a:p>
            <a:pPr lvl="1"/>
            <a:r>
              <a:rPr lang="en-GB" dirty="0"/>
              <a:t>To gain an in-depth view of the care received by patients, to highlight where improvements could be made as well as good care</a:t>
            </a:r>
          </a:p>
          <a:p>
            <a:pPr lvl="2"/>
            <a:r>
              <a:rPr lang="en-GB" dirty="0"/>
              <a:t>Clinical services</a:t>
            </a:r>
          </a:p>
          <a:p>
            <a:pPr lvl="2"/>
            <a:r>
              <a:rPr lang="en-GB" dirty="0"/>
              <a:t>Symptom management</a:t>
            </a:r>
          </a:p>
          <a:p>
            <a:pPr lvl="2"/>
            <a:r>
              <a:rPr lang="en-GB" dirty="0"/>
              <a:t>Support services</a:t>
            </a:r>
          </a:p>
          <a:p>
            <a:pPr lvl="2"/>
            <a:r>
              <a:rPr lang="en-GB" dirty="0"/>
              <a:t>Communication</a:t>
            </a:r>
          </a:p>
          <a:p>
            <a:pPr lvl="2"/>
            <a:r>
              <a:rPr lang="en-GB" dirty="0"/>
              <a:t>Training</a:t>
            </a:r>
          </a:p>
          <a:p>
            <a:pPr lvl="2"/>
            <a:r>
              <a:rPr lang="en-GB" dirty="0"/>
              <a:t>Safeguarding</a:t>
            </a:r>
          </a:p>
          <a:p>
            <a:pPr lvl="2"/>
            <a:r>
              <a:rPr lang="en-GB" dirty="0"/>
              <a:t>Transition</a:t>
            </a:r>
          </a:p>
          <a:p>
            <a:pPr lvl="2"/>
            <a:r>
              <a:rPr lang="en-GB" dirty="0"/>
              <a:t>Decision making</a:t>
            </a:r>
          </a:p>
          <a:p>
            <a:pPr>
              <a:buNone/>
            </a:pPr>
            <a:endParaRPr lang="en-GB" dirty="0"/>
          </a:p>
          <a:p>
            <a:pPr lvl="1">
              <a:buNone/>
            </a:pPr>
            <a:endParaRPr lang="en-GB" dirty="0"/>
          </a:p>
          <a:p>
            <a:endParaRPr lang="en-GB" dirty="0"/>
          </a:p>
        </p:txBody>
      </p:sp>
      <p:sp>
        <p:nvSpPr>
          <p:cNvPr id="5" name="Title 4"/>
          <p:cNvSpPr>
            <a:spLocks noGrp="1"/>
          </p:cNvSpPr>
          <p:nvPr>
            <p:ph type="title"/>
          </p:nvPr>
        </p:nvSpPr>
        <p:spPr/>
        <p:txBody>
          <a:bodyPr/>
          <a:lstStyle/>
          <a:p>
            <a:r>
              <a:rPr lang="en-GB" dirty="0"/>
              <a:t>Objectives</a:t>
            </a:r>
          </a:p>
        </p:txBody>
      </p:sp>
      <p:sp>
        <p:nvSpPr>
          <p:cNvPr id="6" name="Slide Number Placeholder 5"/>
          <p:cNvSpPr>
            <a:spLocks noGrp="1"/>
          </p:cNvSpPr>
          <p:nvPr>
            <p:ph type="sldNum" sz="quarter" idx="12"/>
          </p:nvPr>
        </p:nvSpPr>
        <p:spPr/>
        <p:txBody>
          <a:bodyPr/>
          <a:lstStyle/>
          <a:p>
            <a:fld id="{877EEDE6-32C1-A445-8E5C-0415E4177992}" type="slidenum">
              <a:rPr lang="en-US" smtClean="0"/>
              <a:pPr/>
              <a:t>6</a:t>
            </a:fld>
            <a:endParaRPr lang="en-US"/>
          </a:p>
        </p:txBody>
      </p:sp>
    </p:spTree>
    <p:extLst>
      <p:ext uri="{BB962C8B-B14F-4D97-AF65-F5344CB8AC3E}">
        <p14:creationId xmlns:p14="http://schemas.microsoft.com/office/powerpoint/2010/main" val="267406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3483" y="2510984"/>
            <a:ext cx="4840013" cy="1384995"/>
          </a:xfrm>
          <a:prstGeom prst="rect">
            <a:avLst/>
          </a:prstGeom>
          <a:noFill/>
        </p:spPr>
        <p:txBody>
          <a:bodyPr wrap="square" rtlCol="0">
            <a:spAutoFit/>
          </a:bodyPr>
          <a:lstStyle/>
          <a:p>
            <a:r>
              <a:rPr lang="en-GB" sz="3600" dirty="0"/>
              <a:t>Karen Horridge</a:t>
            </a:r>
          </a:p>
          <a:p>
            <a:endParaRPr lang="en-GB" sz="1200" dirty="0"/>
          </a:p>
          <a:p>
            <a:r>
              <a:rPr lang="en-GB" sz="3600" dirty="0">
                <a:solidFill>
                  <a:srgbClr val="A4248C"/>
                </a:solidFill>
              </a:rPr>
              <a:t>EACH AND EVERY NEED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643C3-6389-3947-80B2-1F72D9D83D2C}"/>
              </a:ext>
            </a:extLst>
          </p:cNvPr>
          <p:cNvSpPr>
            <a:spLocks noGrp="1"/>
          </p:cNvSpPr>
          <p:nvPr>
            <p:ph type="title"/>
          </p:nvPr>
        </p:nvSpPr>
        <p:spPr/>
        <p:txBody>
          <a:bodyPr/>
          <a:lstStyle/>
          <a:p>
            <a:r>
              <a:rPr lang="en-GB" dirty="0"/>
              <a:t>Principal recommendation 3</a:t>
            </a:r>
            <a:endParaRPr lang="en-US" dirty="0"/>
          </a:p>
        </p:txBody>
      </p:sp>
      <p:sp>
        <p:nvSpPr>
          <p:cNvPr id="3" name="Content Placeholder 2">
            <a:extLst>
              <a:ext uri="{FF2B5EF4-FFF2-40B4-BE49-F238E27FC236}">
                <a16:creationId xmlns:a16="http://schemas.microsoft.com/office/drawing/2014/main" id="{8D38E45B-37DA-FE40-92AA-565659833FA7}"/>
              </a:ext>
            </a:extLst>
          </p:cNvPr>
          <p:cNvSpPr>
            <a:spLocks noGrp="1"/>
          </p:cNvSpPr>
          <p:nvPr>
            <p:ph idx="1"/>
          </p:nvPr>
        </p:nvSpPr>
        <p:spPr>
          <a:xfrm>
            <a:off x="614856" y="1970706"/>
            <a:ext cx="7914290" cy="3862552"/>
          </a:xfrm>
        </p:spPr>
        <p:txBody>
          <a:bodyPr>
            <a:normAutofit/>
          </a:bodyPr>
          <a:lstStyle/>
          <a:p>
            <a:pPr marL="0" indent="0" algn="just">
              <a:lnSpc>
                <a:spcPct val="100000"/>
              </a:lnSpc>
              <a:buNone/>
            </a:pPr>
            <a:r>
              <a:rPr lang="en-GB" sz="2400" dirty="0"/>
              <a:t>Patients suspected of having a </a:t>
            </a:r>
            <a:r>
              <a:rPr lang="en-GB" sz="2400" dirty="0" err="1"/>
              <a:t>neurodisabling</a:t>
            </a:r>
            <a:r>
              <a:rPr lang="en-GB" sz="2400" dirty="0"/>
              <a:t> condition should have an expert assessment by clinicians who have the competences to  consider the range of possible diagnoses. For those patients with a cerebral palsy, the clinician must be able to recognise and describe the tone variation and distribution pattern of motor impairment, as informed by </a:t>
            </a:r>
            <a:r>
              <a:rPr lang="en-GB" sz="2400" i="1" dirty="0"/>
              <a:t>‘NICE Guideline 62’ and </a:t>
            </a:r>
            <a:r>
              <a:rPr lang="en-GB" sz="2400" dirty="0"/>
              <a:t>the </a:t>
            </a:r>
            <a:r>
              <a:rPr lang="en-GB" sz="2400" i="1" dirty="0"/>
              <a:t>‘Reference and Training Manual of the Surveillance of Cerebral Palsy in Europe’. </a:t>
            </a:r>
          </a:p>
        </p:txBody>
      </p:sp>
      <p:sp>
        <p:nvSpPr>
          <p:cNvPr id="4" name="Slide Number Placeholder 3"/>
          <p:cNvSpPr>
            <a:spLocks noGrp="1"/>
          </p:cNvSpPr>
          <p:nvPr>
            <p:ph type="sldNum" sz="quarter" idx="12"/>
          </p:nvPr>
        </p:nvSpPr>
        <p:spPr/>
        <p:txBody>
          <a:bodyPr/>
          <a:lstStyle/>
          <a:p>
            <a:fld id="{877EEDE6-32C1-A445-8E5C-0415E4177992}" type="slidenum">
              <a:rPr lang="en-US" smtClean="0"/>
              <a:pPr/>
              <a:t>61</a:t>
            </a:fld>
            <a:endParaRPr lang="en-US"/>
          </a:p>
        </p:txBody>
      </p:sp>
    </p:spTree>
    <p:extLst>
      <p:ext uri="{BB962C8B-B14F-4D97-AF65-F5344CB8AC3E}">
        <p14:creationId xmlns:p14="http://schemas.microsoft.com/office/powerpoint/2010/main" val="267406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826C-B707-5043-B992-5391BAB7A5AF}"/>
              </a:ext>
            </a:extLst>
          </p:cNvPr>
          <p:cNvSpPr>
            <a:spLocks noGrp="1"/>
          </p:cNvSpPr>
          <p:nvPr>
            <p:ph type="title"/>
          </p:nvPr>
        </p:nvSpPr>
        <p:spPr/>
        <p:txBody>
          <a:bodyPr>
            <a:normAutofit/>
          </a:bodyPr>
          <a:lstStyle/>
          <a:p>
            <a:r>
              <a:rPr lang="en-GB" dirty="0"/>
              <a:t>Cerebral palsy - a precise diagnosis</a:t>
            </a:r>
            <a:endParaRPr lang="en-US" dirty="0"/>
          </a:p>
        </p:txBody>
      </p:sp>
      <p:sp>
        <p:nvSpPr>
          <p:cNvPr id="3" name="Content Placeholder 2">
            <a:extLst>
              <a:ext uri="{FF2B5EF4-FFF2-40B4-BE49-F238E27FC236}">
                <a16:creationId xmlns:a16="http://schemas.microsoft.com/office/drawing/2014/main" id="{7D7A8C15-C935-3641-A672-9780038C37E8}"/>
              </a:ext>
            </a:extLst>
          </p:cNvPr>
          <p:cNvSpPr>
            <a:spLocks noGrp="1"/>
          </p:cNvSpPr>
          <p:nvPr>
            <p:ph idx="1"/>
          </p:nvPr>
        </p:nvSpPr>
        <p:spPr>
          <a:xfrm>
            <a:off x="630621" y="1261234"/>
            <a:ext cx="7884729" cy="5596765"/>
          </a:xfrm>
        </p:spPr>
        <p:txBody>
          <a:bodyPr>
            <a:noAutofit/>
          </a:bodyPr>
          <a:lstStyle/>
          <a:p>
            <a:r>
              <a:rPr lang="en-GB" sz="2400" dirty="0"/>
              <a:t>Documentation of the patient’s specific cerebral palsy diagnosis was recorded by the case reviewers in 430/540 (79.6%) cases</a:t>
            </a:r>
          </a:p>
          <a:p>
            <a:endParaRPr lang="en-GB" sz="800" dirty="0"/>
          </a:p>
          <a:p>
            <a:r>
              <a:rPr lang="en-GB" sz="2400" dirty="0"/>
              <a:t>No such documentation in 110/540 cases (20.4%)</a:t>
            </a:r>
          </a:p>
          <a:p>
            <a:endParaRPr lang="en-GB" sz="800" dirty="0"/>
          </a:p>
          <a:p>
            <a:r>
              <a:rPr lang="en-GB" sz="2400" dirty="0"/>
              <a:t>150/521(28.8%) cases reviewed the term used to describe the diagnosis was ‘cerebral palsy’, with no more specific detail of tone variation</a:t>
            </a:r>
          </a:p>
          <a:p>
            <a:endParaRPr lang="en-GB" sz="800" dirty="0"/>
          </a:p>
          <a:p>
            <a:r>
              <a:rPr lang="en-GB" sz="2400" dirty="0"/>
              <a:t>In a further 76/521(14.6%) only the term ‘bilateral cerebral palsy’ was used, but the tone variation was not described</a:t>
            </a:r>
          </a:p>
          <a:p>
            <a:endParaRPr lang="en-GB" sz="800" dirty="0"/>
          </a:p>
          <a:p>
            <a:r>
              <a:rPr lang="en-GB" sz="2400" dirty="0"/>
              <a:t>The diagnostic term did not include information about the specific tone variation in 297/521(57%) cases</a:t>
            </a:r>
          </a:p>
        </p:txBody>
      </p:sp>
      <p:sp>
        <p:nvSpPr>
          <p:cNvPr id="4" name="Slide Number Placeholder 3"/>
          <p:cNvSpPr>
            <a:spLocks noGrp="1"/>
          </p:cNvSpPr>
          <p:nvPr>
            <p:ph type="sldNum" sz="quarter" idx="12"/>
          </p:nvPr>
        </p:nvSpPr>
        <p:spPr/>
        <p:txBody>
          <a:bodyPr/>
          <a:lstStyle/>
          <a:p>
            <a:fld id="{877EEDE6-32C1-A445-8E5C-0415E4177992}" type="slidenum">
              <a:rPr lang="en-US" smtClean="0"/>
              <a:pPr/>
              <a:t>62</a:t>
            </a:fld>
            <a:endParaRPr lang="en-US"/>
          </a:p>
        </p:txBody>
      </p:sp>
    </p:spTree>
    <p:extLst>
      <p:ext uri="{BB962C8B-B14F-4D97-AF65-F5344CB8AC3E}">
        <p14:creationId xmlns:p14="http://schemas.microsoft.com/office/powerpoint/2010/main" val="918082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B336-A1DA-9044-B6FD-52790B0A0928}"/>
              </a:ext>
            </a:extLst>
          </p:cNvPr>
          <p:cNvSpPr>
            <a:spLocks noGrp="1"/>
          </p:cNvSpPr>
          <p:nvPr>
            <p:ph type="title"/>
          </p:nvPr>
        </p:nvSpPr>
        <p:spPr>
          <a:xfrm>
            <a:off x="0" y="0"/>
            <a:ext cx="9144000" cy="954817"/>
          </a:xfrm>
        </p:spPr>
        <p:txBody>
          <a:bodyPr/>
          <a:lstStyle/>
          <a:p>
            <a:r>
              <a:rPr lang="en-GB" dirty="0"/>
              <a:t>Case study 1 - diagnosis</a:t>
            </a:r>
            <a:endParaRPr lang="en-US" dirty="0"/>
          </a:p>
        </p:txBody>
      </p:sp>
      <p:sp>
        <p:nvSpPr>
          <p:cNvPr id="6" name="Slide Number Placeholder 5"/>
          <p:cNvSpPr>
            <a:spLocks noGrp="1"/>
          </p:cNvSpPr>
          <p:nvPr>
            <p:ph type="sldNum" sz="quarter" idx="12"/>
          </p:nvPr>
        </p:nvSpPr>
        <p:spPr/>
        <p:txBody>
          <a:bodyPr/>
          <a:lstStyle/>
          <a:p>
            <a:fld id="{877EEDE6-32C1-A445-8E5C-0415E4177992}" type="slidenum">
              <a:rPr lang="en-US" smtClean="0"/>
              <a:pPr/>
              <a:t>63</a:t>
            </a:fld>
            <a:endParaRPr lang="en-US"/>
          </a:p>
        </p:txBody>
      </p:sp>
      <p:sp>
        <p:nvSpPr>
          <p:cNvPr id="5" name="Rectangle 4"/>
          <p:cNvSpPr/>
          <p:nvPr/>
        </p:nvSpPr>
        <p:spPr>
          <a:xfrm>
            <a:off x="630621" y="1418896"/>
            <a:ext cx="7914289" cy="5055230"/>
          </a:xfrm>
          <a:prstGeom prst="rect">
            <a:avLst/>
          </a:prstGeom>
        </p:spPr>
        <p:txBody>
          <a:bodyPr wrap="square">
            <a:spAutoFit/>
          </a:bodyPr>
          <a:lstStyle/>
          <a:p>
            <a:pPr algn="just"/>
            <a:r>
              <a:rPr lang="en-GB" sz="2400" dirty="0"/>
              <a:t>Teenage patient reviewed in paediatric clinic. </a:t>
            </a:r>
          </a:p>
          <a:p>
            <a:pPr algn="just"/>
            <a:r>
              <a:rPr lang="en-GB" sz="2400" dirty="0"/>
              <a:t>Documented diagnosis in case notes: ‘ataxic cerebral palsy’. </a:t>
            </a:r>
          </a:p>
          <a:p>
            <a:pPr algn="just"/>
            <a:r>
              <a:rPr lang="en-GB" sz="2400" dirty="0"/>
              <a:t>Clinical assessment documented changing profile of needs over time that did not fit with this. Further investigations were arranged.</a:t>
            </a:r>
          </a:p>
          <a:p>
            <a:endParaRPr lang="en-GB" sz="800" dirty="0"/>
          </a:p>
          <a:p>
            <a:r>
              <a:rPr lang="en-GB" sz="2200" dirty="0"/>
              <a:t>Reviewers noted:</a:t>
            </a:r>
          </a:p>
          <a:p>
            <a:pPr marL="361950" lvl="1" indent="-188913">
              <a:spcBef>
                <a:spcPts val="500"/>
              </a:spcBef>
              <a:buClr>
                <a:srgbClr val="DE00A4"/>
              </a:buClr>
              <a:buSzPct val="80000"/>
              <a:buFont typeface="Wingdings" pitchFamily="2" charset="2"/>
              <a:buChar char="§"/>
            </a:pPr>
            <a:r>
              <a:rPr lang="en-GB" sz="2000" i="1" dirty="0"/>
              <a:t>Evidence of investigation findings was diagnosis NOT cerebral palsy, but one of a rare group of conditions with progressive and multi-system effects that required a completely different, proactive healthcare management plan than that for a person with ataxic cerebral palsy. </a:t>
            </a:r>
          </a:p>
          <a:p>
            <a:pPr marL="361950" lvl="1" indent="-188913">
              <a:spcBef>
                <a:spcPts val="500"/>
              </a:spcBef>
              <a:buClr>
                <a:srgbClr val="DE00A4"/>
              </a:buClr>
              <a:buSzPct val="80000"/>
              <a:buFont typeface="Wingdings" pitchFamily="2" charset="2"/>
              <a:buChar char="§"/>
            </a:pPr>
            <a:endParaRPr lang="en-GB" sz="800" i="1" dirty="0"/>
          </a:p>
          <a:p>
            <a:pPr marL="361950" lvl="1" indent="-188913">
              <a:spcBef>
                <a:spcPts val="500"/>
              </a:spcBef>
              <a:buClr>
                <a:srgbClr val="DE00A4"/>
              </a:buClr>
              <a:buSzPct val="80000"/>
              <a:buFont typeface="Wingdings" pitchFamily="2" charset="2"/>
              <a:buChar char="§"/>
            </a:pPr>
            <a:r>
              <a:rPr lang="en-GB" sz="2000" i="1" dirty="0"/>
              <a:t>It is always good practice to review the evidence for, or against, any diagnostic labels and be prepared to reinvestigate in the light of new information or new diagnostic technologies.</a:t>
            </a:r>
          </a:p>
        </p:txBody>
      </p:sp>
    </p:spTree>
    <p:extLst>
      <p:ext uri="{BB962C8B-B14F-4D97-AF65-F5344CB8AC3E}">
        <p14:creationId xmlns:p14="http://schemas.microsoft.com/office/powerpoint/2010/main" val="2040192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EBAE-FF26-314D-BB94-BB6312606EE7}"/>
              </a:ext>
            </a:extLst>
          </p:cNvPr>
          <p:cNvSpPr>
            <a:spLocks noGrp="1"/>
          </p:cNvSpPr>
          <p:nvPr>
            <p:ph type="title"/>
          </p:nvPr>
        </p:nvSpPr>
        <p:spPr/>
        <p:txBody>
          <a:bodyPr/>
          <a:lstStyle/>
          <a:p>
            <a:r>
              <a:rPr lang="en-GB" dirty="0"/>
              <a:t>Principal recommendation 7</a:t>
            </a:r>
            <a:endParaRPr lang="en-US" dirty="0"/>
          </a:p>
        </p:txBody>
      </p:sp>
      <p:sp>
        <p:nvSpPr>
          <p:cNvPr id="3" name="Content Placeholder 2">
            <a:extLst>
              <a:ext uri="{FF2B5EF4-FFF2-40B4-BE49-F238E27FC236}">
                <a16:creationId xmlns:a16="http://schemas.microsoft.com/office/drawing/2014/main" id="{36F52550-653E-EA4B-BE6B-5168D30136DC}"/>
              </a:ext>
            </a:extLst>
          </p:cNvPr>
          <p:cNvSpPr>
            <a:spLocks noGrp="1"/>
          </p:cNvSpPr>
          <p:nvPr>
            <p:ph idx="1"/>
          </p:nvPr>
        </p:nvSpPr>
        <p:spPr>
          <a:xfrm>
            <a:off x="630620" y="2314371"/>
            <a:ext cx="7884729" cy="4351338"/>
          </a:xfrm>
        </p:spPr>
        <p:txBody>
          <a:bodyPr>
            <a:normAutofit/>
          </a:bodyPr>
          <a:lstStyle/>
          <a:p>
            <a:pPr marL="0" indent="0" algn="just">
              <a:buNone/>
            </a:pPr>
            <a:r>
              <a:rPr lang="en-GB" sz="2400" dirty="0"/>
              <a:t>Patients with a </a:t>
            </a:r>
            <a:r>
              <a:rPr lang="en-GB" sz="2400" dirty="0" err="1"/>
              <a:t>neurodisabling</a:t>
            </a:r>
            <a:r>
              <a:rPr lang="en-GB" sz="2400" dirty="0"/>
              <a:t> condition should have access to an appropriate multidisciplinary team to proactively monitor their health status when their needs are complex and/or when there is a change in their functional status, physical condition or environmental situation. </a:t>
            </a:r>
          </a:p>
          <a:p>
            <a:pPr marL="0" indent="0">
              <a:buNone/>
            </a:pPr>
            <a:r>
              <a:rPr lang="en-GB" sz="2400" i="1" dirty="0"/>
              <a:t>For those patients with a cerebral palsy, this access should reflect ‘NICE Guideline 62’.</a:t>
            </a:r>
            <a:endParaRPr lang="en-US" dirty="0"/>
          </a:p>
        </p:txBody>
      </p:sp>
      <p:sp>
        <p:nvSpPr>
          <p:cNvPr id="4" name="Slide Number Placeholder 3"/>
          <p:cNvSpPr>
            <a:spLocks noGrp="1"/>
          </p:cNvSpPr>
          <p:nvPr>
            <p:ph type="sldNum" sz="quarter" idx="12"/>
          </p:nvPr>
        </p:nvSpPr>
        <p:spPr/>
        <p:txBody>
          <a:bodyPr/>
          <a:lstStyle/>
          <a:p>
            <a:fld id="{877EEDE6-32C1-A445-8E5C-0415E4177992}" type="slidenum">
              <a:rPr lang="en-US" smtClean="0"/>
              <a:pPr/>
              <a:t>64</a:t>
            </a:fld>
            <a:endParaRPr lang="en-US"/>
          </a:p>
        </p:txBody>
      </p:sp>
    </p:spTree>
    <p:extLst>
      <p:ext uri="{BB962C8B-B14F-4D97-AF65-F5344CB8AC3E}">
        <p14:creationId xmlns:p14="http://schemas.microsoft.com/office/powerpoint/2010/main" val="216877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EBAE-FF26-314D-BB94-BB6312606EE7}"/>
              </a:ext>
            </a:extLst>
          </p:cNvPr>
          <p:cNvSpPr>
            <a:spLocks noGrp="1"/>
          </p:cNvSpPr>
          <p:nvPr>
            <p:ph type="title"/>
          </p:nvPr>
        </p:nvSpPr>
        <p:spPr/>
        <p:txBody>
          <a:bodyPr/>
          <a:lstStyle/>
          <a:p>
            <a:r>
              <a:rPr lang="en-GB" dirty="0"/>
              <a:t>Multidisciplinary care</a:t>
            </a:r>
            <a:endParaRPr lang="en-US" dirty="0"/>
          </a:p>
        </p:txBody>
      </p:sp>
      <p:sp>
        <p:nvSpPr>
          <p:cNvPr id="3" name="Content Placeholder 2">
            <a:extLst>
              <a:ext uri="{FF2B5EF4-FFF2-40B4-BE49-F238E27FC236}">
                <a16:creationId xmlns:a16="http://schemas.microsoft.com/office/drawing/2014/main" id="{36F52550-653E-EA4B-BE6B-5168D30136DC}"/>
              </a:ext>
            </a:extLst>
          </p:cNvPr>
          <p:cNvSpPr>
            <a:spLocks noGrp="1"/>
          </p:cNvSpPr>
          <p:nvPr>
            <p:ph idx="1"/>
          </p:nvPr>
        </p:nvSpPr>
        <p:spPr>
          <a:xfrm>
            <a:off x="630620" y="1667965"/>
            <a:ext cx="7884729" cy="4351338"/>
          </a:xfrm>
        </p:spPr>
        <p:txBody>
          <a:bodyPr>
            <a:normAutofit fontScale="92500"/>
          </a:bodyPr>
          <a:lstStyle/>
          <a:p>
            <a:pPr lvl="0"/>
            <a:r>
              <a:rPr lang="en-GB" sz="2600" dirty="0"/>
              <a:t>Essential for those with complex needs</a:t>
            </a:r>
          </a:p>
          <a:p>
            <a:pPr lvl="0"/>
            <a:r>
              <a:rPr lang="en-GB" sz="2600" dirty="0"/>
              <a:t>Considerable variation in clarity about who led MDT care, especially for young adults</a:t>
            </a:r>
          </a:p>
          <a:p>
            <a:pPr lvl="0"/>
            <a:r>
              <a:rPr lang="en-GB" sz="2600" dirty="0"/>
              <a:t>Viewed as inadequate for 137/285 (48.1%) cases reviewed</a:t>
            </a:r>
          </a:p>
          <a:p>
            <a:pPr lvl="0"/>
            <a:r>
              <a:rPr lang="en-GB" sz="2600" dirty="0"/>
              <a:t>Discharge summaries about inpatient care not copied to:</a:t>
            </a:r>
          </a:p>
          <a:p>
            <a:pPr lvl="1"/>
            <a:r>
              <a:rPr lang="en-GB" dirty="0"/>
              <a:t>lead for disability care in ~ half of cases</a:t>
            </a:r>
          </a:p>
          <a:p>
            <a:pPr lvl="1"/>
            <a:r>
              <a:rPr lang="en-GB" dirty="0"/>
              <a:t>community physiotherapist for 30% day cases and 38% admitted patients</a:t>
            </a:r>
          </a:p>
          <a:p>
            <a:pPr lvl="0"/>
            <a:r>
              <a:rPr lang="en-GB" sz="2600" dirty="0"/>
              <a:t>Evidence of adequate post-op physiotherapy input found in &lt; 6/10 cases</a:t>
            </a:r>
          </a:p>
          <a:p>
            <a:pPr marL="0" indent="0">
              <a:buNone/>
            </a:pPr>
            <a:endParaRPr lang="en-US" dirty="0"/>
          </a:p>
        </p:txBody>
      </p:sp>
      <p:sp>
        <p:nvSpPr>
          <p:cNvPr id="4" name="Slide Number Placeholder 3"/>
          <p:cNvSpPr>
            <a:spLocks noGrp="1"/>
          </p:cNvSpPr>
          <p:nvPr>
            <p:ph type="sldNum" sz="quarter" idx="12"/>
          </p:nvPr>
        </p:nvSpPr>
        <p:spPr/>
        <p:txBody>
          <a:bodyPr/>
          <a:lstStyle/>
          <a:p>
            <a:fld id="{877EEDE6-32C1-A445-8E5C-0415E4177992}" type="slidenum">
              <a:rPr lang="en-US" smtClean="0"/>
              <a:pPr/>
              <a:t>65</a:t>
            </a:fld>
            <a:endParaRPr lang="en-US"/>
          </a:p>
        </p:txBody>
      </p:sp>
    </p:spTree>
    <p:extLst>
      <p:ext uri="{BB962C8B-B14F-4D97-AF65-F5344CB8AC3E}">
        <p14:creationId xmlns:p14="http://schemas.microsoft.com/office/powerpoint/2010/main" val="216877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508D-53B6-B649-BD9E-BED36A6AEC2B}"/>
              </a:ext>
            </a:extLst>
          </p:cNvPr>
          <p:cNvSpPr>
            <a:spLocks noGrp="1"/>
          </p:cNvSpPr>
          <p:nvPr>
            <p:ph type="title"/>
          </p:nvPr>
        </p:nvSpPr>
        <p:spPr>
          <a:xfrm>
            <a:off x="0" y="0"/>
            <a:ext cx="9144000" cy="984326"/>
          </a:xfrm>
        </p:spPr>
        <p:txBody>
          <a:bodyPr/>
          <a:lstStyle/>
          <a:p>
            <a:r>
              <a:rPr lang="en-GB" dirty="0"/>
              <a:t>Case study 8 - multidisciplinary care</a:t>
            </a:r>
            <a:endParaRPr lang="en-US" dirty="0"/>
          </a:p>
        </p:txBody>
      </p:sp>
      <p:sp>
        <p:nvSpPr>
          <p:cNvPr id="6" name="Slide Number Placeholder 5"/>
          <p:cNvSpPr>
            <a:spLocks noGrp="1"/>
          </p:cNvSpPr>
          <p:nvPr>
            <p:ph type="sldNum" sz="quarter" idx="12"/>
          </p:nvPr>
        </p:nvSpPr>
        <p:spPr/>
        <p:txBody>
          <a:bodyPr/>
          <a:lstStyle/>
          <a:p>
            <a:fld id="{877EEDE6-32C1-A445-8E5C-0415E4177992}" type="slidenum">
              <a:rPr lang="en-US" smtClean="0"/>
              <a:pPr/>
              <a:t>66</a:t>
            </a:fld>
            <a:endParaRPr lang="en-US"/>
          </a:p>
        </p:txBody>
      </p:sp>
      <p:sp>
        <p:nvSpPr>
          <p:cNvPr id="5" name="Content Placeholder 2">
            <a:extLst>
              <a:ext uri="{FF2B5EF4-FFF2-40B4-BE49-F238E27FC236}">
                <a16:creationId xmlns:a16="http://schemas.microsoft.com/office/drawing/2014/main" id="{9FB3997D-574A-FD4E-8178-62FF10E80C0A}"/>
              </a:ext>
            </a:extLst>
          </p:cNvPr>
          <p:cNvSpPr>
            <a:spLocks noGrp="1"/>
          </p:cNvSpPr>
          <p:nvPr>
            <p:ph idx="1"/>
          </p:nvPr>
        </p:nvSpPr>
        <p:spPr>
          <a:xfrm>
            <a:off x="630621" y="1255632"/>
            <a:ext cx="8024648" cy="5222240"/>
          </a:xfrm>
        </p:spPr>
        <p:txBody>
          <a:bodyPr>
            <a:normAutofit fontScale="70000" lnSpcReduction="20000"/>
          </a:bodyPr>
          <a:lstStyle/>
          <a:p>
            <a:pPr marL="0" indent="0" algn="just">
              <a:lnSpc>
                <a:spcPct val="120000"/>
              </a:lnSpc>
              <a:buNone/>
            </a:pPr>
            <a:r>
              <a:rPr lang="en-GB" sz="3400" dirty="0"/>
              <a:t>Young child with bilateral spastic cerebral palsy admitted as day case for Botulinum Toxin injections. Completed with no documented complications.</a:t>
            </a:r>
          </a:p>
          <a:p>
            <a:pPr>
              <a:lnSpc>
                <a:spcPct val="120000"/>
              </a:lnSpc>
              <a:buNone/>
            </a:pPr>
            <a:r>
              <a:rPr lang="en-GB" sz="3100" dirty="0"/>
              <a:t>Reviewers noted:</a:t>
            </a:r>
          </a:p>
          <a:p>
            <a:pPr marL="361950" lvl="1" indent="-266700">
              <a:lnSpc>
                <a:spcPct val="120000"/>
              </a:lnSpc>
            </a:pPr>
            <a:r>
              <a:rPr lang="en-GB" sz="2900" i="1" dirty="0"/>
              <a:t>Clear documentation in acute admission notes that intensive physiotherapy was required in the community following the intervention</a:t>
            </a:r>
          </a:p>
          <a:p>
            <a:pPr marL="361950" lvl="1" indent="-266700">
              <a:lnSpc>
                <a:spcPct val="120000"/>
              </a:lnSpc>
            </a:pPr>
            <a:r>
              <a:rPr lang="en-GB" sz="2900" i="1" dirty="0"/>
              <a:t>BUT no documentation of any communication from acute care team to the community physiotherapist about this. </a:t>
            </a:r>
          </a:p>
          <a:p>
            <a:pPr>
              <a:lnSpc>
                <a:spcPct val="120000"/>
              </a:lnSpc>
              <a:buNone/>
            </a:pPr>
            <a:r>
              <a:rPr lang="en-GB" sz="3100" dirty="0"/>
              <a:t>Good practice would have been:</a:t>
            </a:r>
          </a:p>
          <a:p>
            <a:pPr marL="361950" lvl="1" indent="-188913">
              <a:lnSpc>
                <a:spcPct val="120000"/>
              </a:lnSpc>
            </a:pPr>
            <a:r>
              <a:rPr lang="en-GB" sz="2900" i="1" dirty="0"/>
              <a:t>Advanced communication between acute care team and community physiotherapist, giving notice of date of intervention. </a:t>
            </a:r>
          </a:p>
          <a:p>
            <a:pPr marL="361950" lvl="1" indent="-188913">
              <a:lnSpc>
                <a:spcPct val="120000"/>
              </a:lnSpc>
            </a:pPr>
            <a:r>
              <a:rPr lang="en-GB" sz="2900" i="1" dirty="0"/>
              <a:t>As a minimum, there should be communication on discharge directly with the community physiotherapist, rather than leaving the communication for the patient/parent to arrange.</a:t>
            </a:r>
          </a:p>
          <a:p>
            <a:pPr>
              <a:lnSpc>
                <a:spcPct val="120000"/>
              </a:lnSpc>
            </a:pPr>
            <a:endParaRPr lang="en-US" dirty="0"/>
          </a:p>
        </p:txBody>
      </p:sp>
    </p:spTree>
    <p:extLst>
      <p:ext uri="{BB962C8B-B14F-4D97-AF65-F5344CB8AC3E}">
        <p14:creationId xmlns:p14="http://schemas.microsoft.com/office/powerpoint/2010/main" val="2306998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251A-A299-D041-B5F7-70D4AB1CC5CF}"/>
              </a:ext>
            </a:extLst>
          </p:cNvPr>
          <p:cNvSpPr>
            <a:spLocks noGrp="1"/>
          </p:cNvSpPr>
          <p:nvPr>
            <p:ph type="title"/>
          </p:nvPr>
        </p:nvSpPr>
        <p:spPr/>
        <p:txBody>
          <a:bodyPr/>
          <a:lstStyle/>
          <a:p>
            <a:r>
              <a:rPr lang="en-GB" dirty="0"/>
              <a:t>Principal recommendation 18</a:t>
            </a:r>
            <a:endParaRPr lang="en-US" dirty="0"/>
          </a:p>
        </p:txBody>
      </p:sp>
      <p:sp>
        <p:nvSpPr>
          <p:cNvPr id="5" name="Rectangle 4"/>
          <p:cNvSpPr/>
          <p:nvPr/>
        </p:nvSpPr>
        <p:spPr>
          <a:xfrm>
            <a:off x="630621" y="1367402"/>
            <a:ext cx="7914289" cy="4524315"/>
          </a:xfrm>
          <a:prstGeom prst="rect">
            <a:avLst/>
          </a:prstGeom>
        </p:spPr>
        <p:txBody>
          <a:bodyPr wrap="square">
            <a:spAutoFit/>
          </a:bodyPr>
          <a:lstStyle/>
          <a:p>
            <a:r>
              <a:rPr lang="en-GB" sz="2400" dirty="0"/>
              <a:t>Patients with a </a:t>
            </a:r>
            <a:r>
              <a:rPr lang="en-GB" sz="2400" dirty="0" err="1"/>
              <a:t>neurodisabling</a:t>
            </a:r>
            <a:r>
              <a:rPr lang="en-GB" sz="2400" dirty="0"/>
              <a:t> condition should have a clear care plan that describes and addresses all of their needs. For those with a cerebral palsy this should specifically include:</a:t>
            </a:r>
          </a:p>
          <a:p>
            <a:pPr marL="361950" indent="-361950">
              <a:buClr>
                <a:srgbClr val="A4248C"/>
              </a:buClr>
              <a:buFont typeface="Wingdings" pitchFamily="2" charset="2"/>
              <a:buChar char="§"/>
            </a:pPr>
            <a:r>
              <a:rPr lang="en-GB" sz="2400" dirty="0"/>
              <a:t>Pain, growth, nutritional status, safety of eating and drinking, and other medical conditions such as seizures or mental health or behavioural issues. </a:t>
            </a:r>
          </a:p>
          <a:p>
            <a:pPr marL="173038" indent="-173038">
              <a:buFont typeface="Arial" pitchFamily="34" charset="0"/>
              <a:buChar char="•"/>
            </a:pPr>
            <a:endParaRPr lang="en-GB" sz="2400" dirty="0"/>
          </a:p>
          <a:p>
            <a:r>
              <a:rPr lang="en-GB" sz="2400" dirty="0"/>
              <a:t>This care plan should be reviewed and updated when in hospital and on discharge to the community. Where the patient has complex needs this should be readily accessible to patients, their parent carers and clinicians e.g. as part of a patient-held patient passport.</a:t>
            </a:r>
            <a:r>
              <a:rPr lang="en-GB" sz="2400" i="1" dirty="0"/>
              <a:t> </a:t>
            </a:r>
          </a:p>
        </p:txBody>
      </p:sp>
      <p:sp>
        <p:nvSpPr>
          <p:cNvPr id="6" name="Slide Number Placeholder 5"/>
          <p:cNvSpPr>
            <a:spLocks noGrp="1"/>
          </p:cNvSpPr>
          <p:nvPr>
            <p:ph type="sldNum" sz="quarter" idx="12"/>
          </p:nvPr>
        </p:nvSpPr>
        <p:spPr/>
        <p:txBody>
          <a:bodyPr/>
          <a:lstStyle/>
          <a:p>
            <a:fld id="{877EEDE6-32C1-A445-8E5C-0415E4177992}" type="slidenum">
              <a:rPr lang="en-US" smtClean="0"/>
              <a:pPr/>
              <a:t>67</a:t>
            </a:fld>
            <a:endParaRPr lang="en-US"/>
          </a:p>
        </p:txBody>
      </p:sp>
    </p:spTree>
    <p:extLst>
      <p:ext uri="{BB962C8B-B14F-4D97-AF65-F5344CB8AC3E}">
        <p14:creationId xmlns:p14="http://schemas.microsoft.com/office/powerpoint/2010/main" val="2074183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26124" y="3520235"/>
            <a:ext cx="8891752" cy="3018678"/>
          </a:xfrm>
          <a:prstGeom prst="rect">
            <a:avLst/>
          </a:prstGeom>
          <a:noFill/>
          <a:ln w="9525">
            <a:noFill/>
            <a:miter lim="800000"/>
            <a:headEnd/>
            <a:tailEnd/>
          </a:ln>
        </p:spPr>
      </p:pic>
      <p:sp>
        <p:nvSpPr>
          <p:cNvPr id="6" name="Title 1"/>
          <p:cNvSpPr>
            <a:spLocks noGrp="1"/>
          </p:cNvSpPr>
          <p:nvPr>
            <p:ph type="title"/>
          </p:nvPr>
        </p:nvSpPr>
        <p:spPr>
          <a:xfrm>
            <a:off x="0" y="1"/>
            <a:ext cx="9144000" cy="1016000"/>
          </a:xfrm>
        </p:spPr>
        <p:txBody>
          <a:bodyPr>
            <a:normAutofit/>
          </a:bodyPr>
          <a:lstStyle/>
          <a:p>
            <a:r>
              <a:rPr lang="en-GB" dirty="0">
                <a:latin typeface="+mn-lt"/>
              </a:rPr>
              <a:t>Care pathways</a:t>
            </a:r>
          </a:p>
        </p:txBody>
      </p:sp>
      <p:sp>
        <p:nvSpPr>
          <p:cNvPr id="7" name="Slide Number Placeholder 6"/>
          <p:cNvSpPr>
            <a:spLocks noGrp="1"/>
          </p:cNvSpPr>
          <p:nvPr>
            <p:ph type="sldNum" sz="quarter" idx="12"/>
          </p:nvPr>
        </p:nvSpPr>
        <p:spPr/>
        <p:txBody>
          <a:bodyPr/>
          <a:lstStyle/>
          <a:p>
            <a:fld id="{877EEDE6-32C1-A445-8E5C-0415E4177992}" type="slidenum">
              <a:rPr lang="en-US" smtClean="0"/>
              <a:pPr/>
              <a:t>68</a:t>
            </a:fld>
            <a:endParaRPr lang="en-US"/>
          </a:p>
        </p:txBody>
      </p:sp>
      <p:sp>
        <p:nvSpPr>
          <p:cNvPr id="2" name="TextBox 1">
            <a:extLst>
              <a:ext uri="{FF2B5EF4-FFF2-40B4-BE49-F238E27FC236}">
                <a16:creationId xmlns:a16="http://schemas.microsoft.com/office/drawing/2014/main" id="{8CD98537-CB1B-364F-BF67-8AE3880A6429}"/>
              </a:ext>
            </a:extLst>
          </p:cNvPr>
          <p:cNvSpPr txBox="1"/>
          <p:nvPr/>
        </p:nvSpPr>
        <p:spPr>
          <a:xfrm>
            <a:off x="353291" y="1113956"/>
            <a:ext cx="8437418" cy="2308324"/>
          </a:xfrm>
          <a:prstGeom prst="rect">
            <a:avLst/>
          </a:prstGeom>
          <a:noFill/>
        </p:spPr>
        <p:txBody>
          <a:bodyPr wrap="square" rtlCol="0">
            <a:spAutoFit/>
          </a:bodyPr>
          <a:lstStyle/>
          <a:p>
            <a:r>
              <a:rPr lang="en-GB" sz="2400" dirty="0"/>
              <a:t>An agreed, written care pathway for assessment, diagnosis and management of children and young people with cerebral palsies was reported as  </a:t>
            </a:r>
            <a:r>
              <a:rPr lang="en-GB" sz="2400" b="1" dirty="0"/>
              <a:t>not in place </a:t>
            </a:r>
            <a:r>
              <a:rPr lang="en-GB" sz="2400" dirty="0"/>
              <a:t>by:</a:t>
            </a:r>
          </a:p>
          <a:p>
            <a:pPr marL="342900" indent="-342900">
              <a:buFont typeface="Arial" panose="020B0604020202020204" pitchFamily="34" charset="0"/>
              <a:buChar char="•"/>
            </a:pPr>
            <a:r>
              <a:rPr lang="en-GB" sz="2400" dirty="0"/>
              <a:t>56/82 leads for paediatric outpatient care</a:t>
            </a:r>
          </a:p>
          <a:p>
            <a:pPr marL="342900" indent="-342900">
              <a:buFont typeface="Arial" panose="020B0604020202020204" pitchFamily="34" charset="0"/>
              <a:buChar char="•"/>
            </a:pPr>
            <a:r>
              <a:rPr lang="en-GB" sz="2400" dirty="0"/>
              <a:t>42/81 leads for community paediatric care</a:t>
            </a:r>
          </a:p>
          <a:p>
            <a:pPr marL="342900" indent="-342900">
              <a:buFont typeface="Arial" panose="020B0604020202020204" pitchFamily="34" charset="0"/>
              <a:buChar char="•"/>
            </a:pPr>
            <a:r>
              <a:rPr lang="en-GB" sz="2400" dirty="0"/>
              <a:t>42/48 leads for adult outpatient care</a:t>
            </a:r>
          </a:p>
        </p:txBody>
      </p:sp>
    </p:spTree>
    <p:extLst>
      <p:ext uri="{BB962C8B-B14F-4D97-AF65-F5344CB8AC3E}">
        <p14:creationId xmlns:p14="http://schemas.microsoft.com/office/powerpoint/2010/main" val="1229325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726289-074F-9E4C-84D0-1B8141ED31C3}"/>
              </a:ext>
            </a:extLst>
          </p:cNvPr>
          <p:cNvSpPr txBox="1"/>
          <p:nvPr/>
        </p:nvSpPr>
        <p:spPr>
          <a:xfrm>
            <a:off x="945930" y="4442651"/>
            <a:ext cx="7302719" cy="1200329"/>
          </a:xfrm>
          <a:prstGeom prst="rect">
            <a:avLst/>
          </a:prstGeom>
          <a:noFill/>
        </p:spPr>
        <p:txBody>
          <a:bodyPr wrap="square" rtlCol="0">
            <a:spAutoFit/>
          </a:bodyPr>
          <a:lstStyle/>
          <a:p>
            <a:r>
              <a:rPr lang="en-GB" sz="2400" dirty="0"/>
              <a:t>Reviewers found documentation in case notes of the patient’s Gross Motor Function Classification System (GMFCS) level in only 155/547 (28.3%) cases reviewed</a:t>
            </a:r>
            <a:endParaRPr lang="en-US" sz="2400" dirty="0"/>
          </a:p>
        </p:txBody>
      </p:sp>
      <p:pic>
        <p:nvPicPr>
          <p:cNvPr id="49154" name="Picture 2"/>
          <p:cNvPicPr>
            <a:picLocks noChangeAspect="1" noChangeArrowheads="1"/>
          </p:cNvPicPr>
          <p:nvPr/>
        </p:nvPicPr>
        <p:blipFill>
          <a:blip r:embed="rId2" cstate="print"/>
          <a:srcRect/>
          <a:stretch>
            <a:fillRect/>
          </a:stretch>
        </p:blipFill>
        <p:spPr bwMode="auto">
          <a:xfrm>
            <a:off x="173426" y="1956563"/>
            <a:ext cx="8765628" cy="1928438"/>
          </a:xfrm>
          <a:prstGeom prst="rect">
            <a:avLst/>
          </a:prstGeom>
          <a:noFill/>
          <a:ln w="9525">
            <a:noFill/>
            <a:miter lim="800000"/>
            <a:headEnd/>
            <a:tailEnd/>
          </a:ln>
        </p:spPr>
      </p:pic>
      <p:sp>
        <p:nvSpPr>
          <p:cNvPr id="7" name="Title 1"/>
          <p:cNvSpPr>
            <a:spLocks noGrp="1"/>
          </p:cNvSpPr>
          <p:nvPr>
            <p:ph type="title"/>
          </p:nvPr>
        </p:nvSpPr>
        <p:spPr>
          <a:xfrm>
            <a:off x="0" y="1"/>
            <a:ext cx="9144000" cy="1016000"/>
          </a:xfrm>
        </p:spPr>
        <p:txBody>
          <a:bodyPr>
            <a:normAutofit/>
          </a:bodyPr>
          <a:lstStyle/>
          <a:p>
            <a:r>
              <a:rPr lang="en-GB" dirty="0">
                <a:latin typeface="+mn-lt"/>
              </a:rPr>
              <a:t>Gross Motor Function Classification System (</a:t>
            </a:r>
            <a:r>
              <a:rPr lang="en-GB" dirty="0" err="1">
                <a:latin typeface="+mn-lt"/>
              </a:rPr>
              <a:t>GMFCS</a:t>
            </a:r>
            <a:r>
              <a:rPr lang="en-GB" dirty="0">
                <a:latin typeface="+mn-lt"/>
              </a:rPr>
              <a:t>)</a:t>
            </a:r>
          </a:p>
        </p:txBody>
      </p:sp>
      <p:sp>
        <p:nvSpPr>
          <p:cNvPr id="8" name="Slide Number Placeholder 7"/>
          <p:cNvSpPr>
            <a:spLocks noGrp="1"/>
          </p:cNvSpPr>
          <p:nvPr>
            <p:ph type="sldNum" sz="quarter" idx="12"/>
          </p:nvPr>
        </p:nvSpPr>
        <p:spPr/>
        <p:txBody>
          <a:bodyPr/>
          <a:lstStyle/>
          <a:p>
            <a:fld id="{877EEDE6-32C1-A445-8E5C-0415E4177992}" type="slidenum">
              <a:rPr lang="en-US" smtClean="0"/>
              <a:pPr/>
              <a:t>69</a:t>
            </a:fld>
            <a:endParaRPr lang="en-US"/>
          </a:p>
        </p:txBody>
      </p:sp>
      <p:sp>
        <p:nvSpPr>
          <p:cNvPr id="6" name="Oval 5">
            <a:extLst>
              <a:ext uri="{FF2B5EF4-FFF2-40B4-BE49-F238E27FC236}">
                <a16:creationId xmlns:a16="http://schemas.microsoft.com/office/drawing/2014/main" id="{C2CDD054-C651-1144-A79D-84A2DED92FB3}"/>
              </a:ext>
            </a:extLst>
          </p:cNvPr>
          <p:cNvSpPr/>
          <p:nvPr/>
        </p:nvSpPr>
        <p:spPr>
          <a:xfrm>
            <a:off x="2956761" y="2732804"/>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2B1D470-AD3D-C149-9094-7126E3A96730}"/>
              </a:ext>
            </a:extLst>
          </p:cNvPr>
          <p:cNvSpPr/>
          <p:nvPr/>
        </p:nvSpPr>
        <p:spPr>
          <a:xfrm>
            <a:off x="3979576" y="2732804"/>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2D0CD1B-B459-654F-9F07-7CB869837E95}"/>
              </a:ext>
            </a:extLst>
          </p:cNvPr>
          <p:cNvSpPr/>
          <p:nvPr/>
        </p:nvSpPr>
        <p:spPr>
          <a:xfrm>
            <a:off x="5103990" y="2732803"/>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A911494-DB17-B243-A3AD-139062C6C10F}"/>
              </a:ext>
            </a:extLst>
          </p:cNvPr>
          <p:cNvSpPr/>
          <p:nvPr/>
        </p:nvSpPr>
        <p:spPr>
          <a:xfrm>
            <a:off x="6226617" y="2732802"/>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C1B1DE02-46FC-7B42-85BF-36F11CF1D1DD}"/>
              </a:ext>
            </a:extLst>
          </p:cNvPr>
          <p:cNvSpPr/>
          <p:nvPr/>
        </p:nvSpPr>
        <p:spPr>
          <a:xfrm>
            <a:off x="7247699" y="2732801"/>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19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25625"/>
            <a:ext cx="7916260" cy="4351338"/>
          </a:xfrm>
        </p:spPr>
        <p:txBody>
          <a:bodyPr/>
          <a:lstStyle/>
          <a:p>
            <a:r>
              <a:rPr lang="en-GB" dirty="0"/>
              <a:t>Participating sites</a:t>
            </a:r>
          </a:p>
          <a:p>
            <a:pPr>
              <a:buNone/>
            </a:pPr>
            <a:endParaRPr lang="en-GB" sz="1200" dirty="0"/>
          </a:p>
          <a:p>
            <a:r>
              <a:rPr lang="en-GB" dirty="0"/>
              <a:t>Study population</a:t>
            </a:r>
          </a:p>
          <a:p>
            <a:pPr lvl="1"/>
            <a:r>
              <a:rPr lang="en-GB" dirty="0"/>
              <a:t>0-25 years</a:t>
            </a:r>
          </a:p>
          <a:p>
            <a:pPr lvl="1"/>
            <a:r>
              <a:rPr lang="en-GB" dirty="0"/>
              <a:t>ICD10 code for cerebral palsy</a:t>
            </a:r>
          </a:p>
          <a:p>
            <a:pPr lvl="1"/>
            <a:r>
              <a:rPr lang="en-GB" dirty="0"/>
              <a:t>Admitted between Monday 7</a:t>
            </a:r>
            <a:r>
              <a:rPr lang="en-GB" baseline="30000" dirty="0"/>
              <a:t>th</a:t>
            </a:r>
            <a:r>
              <a:rPr lang="en-GB" dirty="0"/>
              <a:t> Sept – Sunday 18</a:t>
            </a:r>
            <a:r>
              <a:rPr lang="en-GB" baseline="30000" dirty="0"/>
              <a:t>th</a:t>
            </a:r>
            <a:r>
              <a:rPr lang="en-GB" dirty="0"/>
              <a:t> October 2015</a:t>
            </a:r>
          </a:p>
          <a:p>
            <a:endParaRPr lang="en-GB" sz="1400" dirty="0"/>
          </a:p>
          <a:p>
            <a:r>
              <a:rPr lang="en-GB" dirty="0"/>
              <a:t>Case identification</a:t>
            </a:r>
          </a:p>
          <a:p>
            <a:endParaRPr lang="en-GB" dirty="0"/>
          </a:p>
          <a:p>
            <a:pPr lvl="1">
              <a:buNone/>
            </a:pPr>
            <a:endParaRPr lang="en-GB" dirty="0"/>
          </a:p>
          <a:p>
            <a:endParaRPr lang="en-GB" dirty="0"/>
          </a:p>
        </p:txBody>
      </p:sp>
      <p:sp>
        <p:nvSpPr>
          <p:cNvPr id="5" name="Title 4"/>
          <p:cNvSpPr>
            <a:spLocks noGrp="1"/>
          </p:cNvSpPr>
          <p:nvPr>
            <p:ph type="title"/>
          </p:nvPr>
        </p:nvSpPr>
        <p:spPr/>
        <p:txBody>
          <a:bodyPr/>
          <a:lstStyle/>
          <a:p>
            <a:r>
              <a:rPr lang="en-GB" dirty="0"/>
              <a:t>Method – clinical review</a:t>
            </a:r>
          </a:p>
        </p:txBody>
      </p:sp>
      <p:sp>
        <p:nvSpPr>
          <p:cNvPr id="6" name="Slide Number Placeholder 5"/>
          <p:cNvSpPr>
            <a:spLocks noGrp="1"/>
          </p:cNvSpPr>
          <p:nvPr>
            <p:ph type="sldNum" sz="quarter" idx="12"/>
          </p:nvPr>
        </p:nvSpPr>
        <p:spPr/>
        <p:txBody>
          <a:bodyPr/>
          <a:lstStyle/>
          <a:p>
            <a:fld id="{877EEDE6-32C1-A445-8E5C-0415E4177992}" type="slidenum">
              <a:rPr lang="en-US" smtClean="0"/>
              <a:pPr/>
              <a:t>7</a:t>
            </a:fld>
            <a:endParaRPr lang="en-US"/>
          </a:p>
        </p:txBody>
      </p:sp>
    </p:spTree>
    <p:extLst>
      <p:ext uri="{BB962C8B-B14F-4D97-AF65-F5344CB8AC3E}">
        <p14:creationId xmlns:p14="http://schemas.microsoft.com/office/powerpoint/2010/main" val="267406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57214" y="1327349"/>
            <a:ext cx="8257777" cy="2089931"/>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457214" y="3601456"/>
            <a:ext cx="8276893" cy="3001090"/>
          </a:xfrm>
          <a:prstGeom prst="rect">
            <a:avLst/>
          </a:prstGeom>
          <a:noFill/>
          <a:ln w="9525">
            <a:noFill/>
            <a:miter lim="800000"/>
            <a:headEnd/>
            <a:tailEnd/>
          </a:ln>
        </p:spPr>
      </p:pic>
      <p:sp>
        <p:nvSpPr>
          <p:cNvPr id="5" name="Title 1"/>
          <p:cNvSpPr>
            <a:spLocks noGrp="1"/>
          </p:cNvSpPr>
          <p:nvPr>
            <p:ph type="title"/>
          </p:nvPr>
        </p:nvSpPr>
        <p:spPr>
          <a:xfrm>
            <a:off x="0" y="1"/>
            <a:ext cx="9144000" cy="1016000"/>
          </a:xfrm>
        </p:spPr>
        <p:txBody>
          <a:bodyPr>
            <a:normAutofit/>
          </a:bodyPr>
          <a:lstStyle/>
          <a:p>
            <a:r>
              <a:rPr lang="en-GB" dirty="0">
                <a:latin typeface="+mn-lt"/>
              </a:rPr>
              <a:t>Pain management</a:t>
            </a:r>
          </a:p>
        </p:txBody>
      </p:sp>
      <p:sp>
        <p:nvSpPr>
          <p:cNvPr id="6" name="Slide Number Placeholder 5"/>
          <p:cNvSpPr>
            <a:spLocks noGrp="1"/>
          </p:cNvSpPr>
          <p:nvPr>
            <p:ph type="sldNum" sz="quarter" idx="12"/>
          </p:nvPr>
        </p:nvSpPr>
        <p:spPr/>
        <p:txBody>
          <a:bodyPr/>
          <a:lstStyle/>
          <a:p>
            <a:fld id="{877EEDE6-32C1-A445-8E5C-0415E4177992}" type="slidenum">
              <a:rPr lang="en-US" smtClean="0"/>
              <a:pPr/>
              <a:t>70</a:t>
            </a:fld>
            <a:endParaRPr lang="en-US"/>
          </a:p>
        </p:txBody>
      </p:sp>
      <p:sp>
        <p:nvSpPr>
          <p:cNvPr id="7" name="Oval 6">
            <a:extLst>
              <a:ext uri="{FF2B5EF4-FFF2-40B4-BE49-F238E27FC236}">
                <a16:creationId xmlns:a16="http://schemas.microsoft.com/office/drawing/2014/main" id="{F080100B-A93E-7E4B-92A2-99017473F7F4}"/>
              </a:ext>
            </a:extLst>
          </p:cNvPr>
          <p:cNvSpPr/>
          <p:nvPr/>
        </p:nvSpPr>
        <p:spPr>
          <a:xfrm>
            <a:off x="5361708" y="2299279"/>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4ACAA76-C88C-7341-9079-EF5BDC2C5C08}"/>
              </a:ext>
            </a:extLst>
          </p:cNvPr>
          <p:cNvSpPr/>
          <p:nvPr/>
        </p:nvSpPr>
        <p:spPr>
          <a:xfrm>
            <a:off x="8069088" y="2274302"/>
            <a:ext cx="665019" cy="43641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AD4A834-5843-ED43-9EAC-50721EFA7E5F}"/>
              </a:ext>
            </a:extLst>
          </p:cNvPr>
          <p:cNvSpPr/>
          <p:nvPr/>
        </p:nvSpPr>
        <p:spPr>
          <a:xfrm>
            <a:off x="5361708" y="5017867"/>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8F06D65-0368-9642-9064-2B2D9111B85B}"/>
              </a:ext>
            </a:extLst>
          </p:cNvPr>
          <p:cNvSpPr/>
          <p:nvPr/>
        </p:nvSpPr>
        <p:spPr>
          <a:xfrm>
            <a:off x="8069088" y="5017867"/>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24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73427" y="2348595"/>
            <a:ext cx="8749862" cy="2675245"/>
          </a:xfrm>
          <a:prstGeom prst="rect">
            <a:avLst/>
          </a:prstGeom>
          <a:noFill/>
          <a:ln w="9525">
            <a:noFill/>
            <a:miter lim="800000"/>
            <a:headEnd/>
            <a:tailEnd/>
          </a:ln>
        </p:spPr>
      </p:pic>
      <p:sp>
        <p:nvSpPr>
          <p:cNvPr id="5" name="Title 1"/>
          <p:cNvSpPr>
            <a:spLocks noGrp="1"/>
          </p:cNvSpPr>
          <p:nvPr>
            <p:ph type="title"/>
          </p:nvPr>
        </p:nvSpPr>
        <p:spPr>
          <a:xfrm>
            <a:off x="0" y="1"/>
            <a:ext cx="9144000" cy="1016000"/>
          </a:xfrm>
        </p:spPr>
        <p:txBody>
          <a:bodyPr>
            <a:normAutofit/>
          </a:bodyPr>
          <a:lstStyle/>
          <a:p>
            <a:r>
              <a:rPr lang="en-GB" dirty="0">
                <a:latin typeface="+mn-lt"/>
              </a:rPr>
              <a:t>Effect of the cerebral palsy on the patient’s health</a:t>
            </a:r>
          </a:p>
        </p:txBody>
      </p:sp>
      <p:sp>
        <p:nvSpPr>
          <p:cNvPr id="6" name="Slide Number Placeholder 5"/>
          <p:cNvSpPr>
            <a:spLocks noGrp="1"/>
          </p:cNvSpPr>
          <p:nvPr>
            <p:ph type="sldNum" sz="quarter" idx="12"/>
          </p:nvPr>
        </p:nvSpPr>
        <p:spPr/>
        <p:txBody>
          <a:bodyPr/>
          <a:lstStyle/>
          <a:p>
            <a:fld id="{877EEDE6-32C1-A445-8E5C-0415E4177992}" type="slidenum">
              <a:rPr lang="en-US" smtClean="0"/>
              <a:pPr/>
              <a:t>71</a:t>
            </a:fld>
            <a:endParaRPr lang="en-US"/>
          </a:p>
        </p:txBody>
      </p:sp>
      <p:sp>
        <p:nvSpPr>
          <p:cNvPr id="7" name="Oval 6">
            <a:extLst>
              <a:ext uri="{FF2B5EF4-FFF2-40B4-BE49-F238E27FC236}">
                <a16:creationId xmlns:a16="http://schemas.microsoft.com/office/drawing/2014/main" id="{86880F22-756C-884B-A6B5-068D8BC26D27}"/>
              </a:ext>
            </a:extLst>
          </p:cNvPr>
          <p:cNvSpPr/>
          <p:nvPr/>
        </p:nvSpPr>
        <p:spPr>
          <a:xfrm>
            <a:off x="3906981" y="3310262"/>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3327629-28DD-BF40-8E6C-C11719A8AEA0}"/>
              </a:ext>
            </a:extLst>
          </p:cNvPr>
          <p:cNvSpPr/>
          <p:nvPr/>
        </p:nvSpPr>
        <p:spPr>
          <a:xfrm>
            <a:off x="6125440" y="3310262"/>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A31D2DC-970E-7C42-8600-908C9F623030}"/>
              </a:ext>
            </a:extLst>
          </p:cNvPr>
          <p:cNvSpPr/>
          <p:nvPr/>
        </p:nvSpPr>
        <p:spPr>
          <a:xfrm>
            <a:off x="8258270" y="3284120"/>
            <a:ext cx="665019" cy="3759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56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37E82-8B41-BD41-8818-53B13EDA5F69}"/>
              </a:ext>
            </a:extLst>
          </p:cNvPr>
          <p:cNvSpPr>
            <a:spLocks noGrp="1"/>
          </p:cNvSpPr>
          <p:nvPr>
            <p:ph idx="1"/>
          </p:nvPr>
        </p:nvSpPr>
        <p:spPr>
          <a:xfrm>
            <a:off x="472965" y="1324302"/>
            <a:ext cx="8292663" cy="5202620"/>
          </a:xfrm>
        </p:spPr>
        <p:txBody>
          <a:bodyPr>
            <a:noAutofit/>
          </a:bodyPr>
          <a:lstStyle/>
          <a:p>
            <a:r>
              <a:rPr lang="en-GB" sz="2400" b="1" dirty="0"/>
              <a:t>Level of learning ability </a:t>
            </a:r>
            <a:r>
              <a:rPr lang="en-GB" sz="2400" dirty="0"/>
              <a:t>reported as assessed and documented on admission in 188/433 (43.4%) – </a:t>
            </a:r>
            <a:r>
              <a:rPr lang="en-GB" sz="2000" i="1" dirty="0"/>
              <a:t>admission questionnaire data </a:t>
            </a:r>
          </a:p>
          <a:p>
            <a:r>
              <a:rPr lang="en-GB" sz="2400" b="1" dirty="0"/>
              <a:t>Preferred communication method </a:t>
            </a:r>
            <a:r>
              <a:rPr lang="en-GB" sz="2400" dirty="0"/>
              <a:t>of patient documented in 187/530 (35.3%) case notes and 163/428 (38.1%) clinic letters </a:t>
            </a:r>
            <a:r>
              <a:rPr lang="en-GB" sz="2000" dirty="0"/>
              <a:t>– </a:t>
            </a:r>
            <a:r>
              <a:rPr lang="en-GB" sz="2000" i="1" dirty="0"/>
              <a:t>reviewer data</a:t>
            </a:r>
          </a:p>
          <a:p>
            <a:r>
              <a:rPr lang="en-GB" sz="2400" dirty="0"/>
              <a:t>Patient’s</a:t>
            </a:r>
            <a:r>
              <a:rPr lang="en-GB" sz="2400" i="1" dirty="0"/>
              <a:t> </a:t>
            </a:r>
            <a:r>
              <a:rPr lang="en-GB" sz="2400" b="1" dirty="0"/>
              <a:t>weight</a:t>
            </a:r>
            <a:r>
              <a:rPr lang="en-GB" sz="2400" i="1" dirty="0"/>
              <a:t> </a:t>
            </a:r>
            <a:r>
              <a:rPr lang="en-GB" sz="2400" dirty="0"/>
              <a:t>not</a:t>
            </a:r>
            <a:r>
              <a:rPr lang="en-GB" sz="2400" i="1" dirty="0"/>
              <a:t> </a:t>
            </a:r>
            <a:r>
              <a:rPr lang="en-GB" sz="2400" dirty="0"/>
              <a:t>documented in case notes for 79/254 (31.1%) admitted and 73/177 (41.2%) day case patients </a:t>
            </a:r>
            <a:r>
              <a:rPr lang="en-GB" sz="2000" dirty="0"/>
              <a:t>– </a:t>
            </a:r>
            <a:r>
              <a:rPr lang="en-GB" sz="2000" i="1" dirty="0"/>
              <a:t>reviewer data</a:t>
            </a:r>
          </a:p>
          <a:p>
            <a:r>
              <a:rPr lang="en-GB" sz="2400" dirty="0"/>
              <a:t>Clinical</a:t>
            </a:r>
            <a:r>
              <a:rPr lang="en-GB" sz="2400" i="1" dirty="0"/>
              <a:t> </a:t>
            </a:r>
            <a:r>
              <a:rPr lang="en-GB" sz="2400" dirty="0"/>
              <a:t>concern about weight, growth or nutritional condition reported for 62/213 (29.1%) patients </a:t>
            </a:r>
            <a:r>
              <a:rPr lang="en-GB" sz="2000" dirty="0"/>
              <a:t>– </a:t>
            </a:r>
            <a:r>
              <a:rPr lang="en-GB" sz="2000" i="1" dirty="0"/>
              <a:t>lead clinicians for disability care data</a:t>
            </a:r>
          </a:p>
          <a:p>
            <a:r>
              <a:rPr lang="en-GB" sz="2400" dirty="0"/>
              <a:t>198/333 (59.5%) patients nutritionally vulnerable, but adequate, regular assessment of nutritional status in 160/185 (86.5%), but not for 25/185 (13.5%) </a:t>
            </a:r>
            <a:r>
              <a:rPr lang="en-GB" sz="2000" dirty="0"/>
              <a:t>– </a:t>
            </a:r>
            <a:r>
              <a:rPr lang="en-GB" sz="2000" i="1" dirty="0"/>
              <a:t>reviewer data</a:t>
            </a:r>
            <a:endParaRPr lang="en-US" sz="2000" dirty="0"/>
          </a:p>
        </p:txBody>
      </p:sp>
      <p:sp>
        <p:nvSpPr>
          <p:cNvPr id="4" name="Title 3"/>
          <p:cNvSpPr>
            <a:spLocks noGrp="1"/>
          </p:cNvSpPr>
          <p:nvPr>
            <p:ph type="title"/>
          </p:nvPr>
        </p:nvSpPr>
        <p:spPr/>
        <p:txBody>
          <a:bodyPr/>
          <a:lstStyle/>
          <a:p>
            <a:r>
              <a:rPr lang="en-GB" dirty="0"/>
              <a:t>Each and Every Need</a:t>
            </a:r>
          </a:p>
        </p:txBody>
      </p:sp>
      <p:sp>
        <p:nvSpPr>
          <p:cNvPr id="5" name="Slide Number Placeholder 4"/>
          <p:cNvSpPr>
            <a:spLocks noGrp="1"/>
          </p:cNvSpPr>
          <p:nvPr>
            <p:ph type="sldNum" sz="quarter" idx="12"/>
          </p:nvPr>
        </p:nvSpPr>
        <p:spPr/>
        <p:txBody>
          <a:bodyPr/>
          <a:lstStyle/>
          <a:p>
            <a:fld id="{877EEDE6-32C1-A445-8E5C-0415E4177992}" type="slidenum">
              <a:rPr lang="en-US" smtClean="0"/>
              <a:pPr/>
              <a:t>72</a:t>
            </a:fld>
            <a:endParaRPr lang="en-US"/>
          </a:p>
        </p:txBody>
      </p:sp>
    </p:spTree>
    <p:extLst>
      <p:ext uri="{BB962C8B-B14F-4D97-AF65-F5344CB8AC3E}">
        <p14:creationId xmlns:p14="http://schemas.microsoft.com/office/powerpoint/2010/main" val="1173906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Case study 9 - weight measurement </a:t>
            </a:r>
          </a:p>
        </p:txBody>
      </p:sp>
      <p:sp>
        <p:nvSpPr>
          <p:cNvPr id="11" name="Slide Number Placeholder 10"/>
          <p:cNvSpPr>
            <a:spLocks noGrp="1"/>
          </p:cNvSpPr>
          <p:nvPr>
            <p:ph type="sldNum" sz="quarter" idx="12"/>
          </p:nvPr>
        </p:nvSpPr>
        <p:spPr/>
        <p:txBody>
          <a:bodyPr/>
          <a:lstStyle/>
          <a:p>
            <a:fld id="{877EEDE6-32C1-A445-8E5C-0415E4177992}" type="slidenum">
              <a:rPr lang="en-US" smtClean="0"/>
              <a:pPr/>
              <a:t>73</a:t>
            </a:fld>
            <a:endParaRPr lang="en-US"/>
          </a:p>
        </p:txBody>
      </p:sp>
      <p:sp>
        <p:nvSpPr>
          <p:cNvPr id="7" name="Content Placeholder 2">
            <a:extLst>
              <a:ext uri="{FF2B5EF4-FFF2-40B4-BE49-F238E27FC236}">
                <a16:creationId xmlns:a16="http://schemas.microsoft.com/office/drawing/2014/main" id="{43C09FE9-F7FC-CE44-884D-72687AE4C081}"/>
              </a:ext>
            </a:extLst>
          </p:cNvPr>
          <p:cNvSpPr>
            <a:spLocks noGrp="1"/>
          </p:cNvSpPr>
          <p:nvPr>
            <p:ph idx="1"/>
          </p:nvPr>
        </p:nvSpPr>
        <p:spPr>
          <a:xfrm>
            <a:off x="614855" y="1377716"/>
            <a:ext cx="7945821" cy="5019966"/>
          </a:xfrm>
        </p:spPr>
        <p:txBody>
          <a:bodyPr>
            <a:normAutofit fontScale="92500" lnSpcReduction="20000"/>
          </a:bodyPr>
          <a:lstStyle/>
          <a:p>
            <a:pPr marL="0" indent="0" algn="just">
              <a:lnSpc>
                <a:spcPct val="110000"/>
              </a:lnSpc>
              <a:buNone/>
            </a:pPr>
            <a:r>
              <a:rPr lang="en-GB" sz="2600" dirty="0"/>
              <a:t>Young child with bilateral spastic cerebral palsy and multiple associated health conditions admitted with chest infection. Antibiotics prescribed and given, patient observed overnight then discharged home.</a:t>
            </a:r>
          </a:p>
          <a:p>
            <a:pPr marL="0" indent="0" algn="just">
              <a:lnSpc>
                <a:spcPct val="110000"/>
              </a:lnSpc>
              <a:buNone/>
            </a:pPr>
            <a:r>
              <a:rPr lang="en-GB" sz="2600" dirty="0"/>
              <a:t>Teenager with bilateral cerebral palsy at GMFCS level IV admitted as day case for Botulinum Toxin injections. Procedure completed and patient discharged home.</a:t>
            </a:r>
          </a:p>
          <a:p>
            <a:pPr>
              <a:lnSpc>
                <a:spcPct val="110000"/>
              </a:lnSpc>
              <a:buNone/>
            </a:pPr>
            <a:endParaRPr lang="en-GB" sz="900" dirty="0"/>
          </a:p>
          <a:p>
            <a:pPr>
              <a:lnSpc>
                <a:spcPct val="110000"/>
              </a:lnSpc>
              <a:buNone/>
            </a:pPr>
            <a:r>
              <a:rPr lang="en-GB" sz="2400" dirty="0"/>
              <a:t>Reviewers noted: </a:t>
            </a:r>
          </a:p>
          <a:p>
            <a:pPr marL="457200" lvl="1" indent="-284163">
              <a:lnSpc>
                <a:spcPct val="110000"/>
              </a:lnSpc>
            </a:pPr>
            <a:r>
              <a:rPr lang="en-GB" sz="2200" i="1" dirty="0"/>
              <a:t>No weight documented in case notes of either patient.</a:t>
            </a:r>
          </a:p>
          <a:p>
            <a:pPr marL="457200" lvl="1" indent="-284163">
              <a:lnSpc>
                <a:spcPct val="110000"/>
              </a:lnSpc>
            </a:pPr>
            <a:r>
              <a:rPr lang="en-GB" sz="2200" i="1" dirty="0"/>
              <a:t>Complex, vulnerable patients, at high risk of nutritional compromise.</a:t>
            </a:r>
          </a:p>
          <a:p>
            <a:pPr marL="457200" lvl="1" indent="-284163">
              <a:lnSpc>
                <a:spcPct val="110000"/>
              </a:lnSpc>
            </a:pPr>
            <a:r>
              <a:rPr lang="en-GB" sz="2200" i="1" dirty="0"/>
              <a:t>Accurate dose calculation for drugs depends on accurate weight.</a:t>
            </a:r>
          </a:p>
          <a:p>
            <a:pPr marL="457200" lvl="1" indent="-284163">
              <a:lnSpc>
                <a:spcPct val="110000"/>
              </a:lnSpc>
            </a:pPr>
            <a:r>
              <a:rPr lang="en-GB" sz="2200" i="1" dirty="0"/>
              <a:t>Absence of appropriate equipment wheelchair scales, hoists etc. often cited as reason for not weighing patient.</a:t>
            </a:r>
            <a:endParaRPr lang="en-US" sz="2200" i="1" dirty="0"/>
          </a:p>
        </p:txBody>
      </p:sp>
    </p:spTree>
    <p:extLst>
      <p:ext uri="{BB962C8B-B14F-4D97-AF65-F5344CB8AC3E}">
        <p14:creationId xmlns:p14="http://schemas.microsoft.com/office/powerpoint/2010/main" val="442153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82407" y="1418896"/>
            <a:ext cx="8309800" cy="4832130"/>
          </a:xfrm>
          <a:prstGeom prst="rect">
            <a:avLst/>
          </a:prstGeom>
          <a:noFill/>
          <a:ln w="9525">
            <a:noFill/>
            <a:miter lim="800000"/>
            <a:headEnd/>
            <a:tailEnd/>
          </a:ln>
        </p:spPr>
      </p:pic>
      <p:sp>
        <p:nvSpPr>
          <p:cNvPr id="5" name="Title 3"/>
          <p:cNvSpPr>
            <a:spLocks noGrp="1"/>
          </p:cNvSpPr>
          <p:nvPr>
            <p:ph type="title"/>
          </p:nvPr>
        </p:nvSpPr>
        <p:spPr>
          <a:xfrm>
            <a:off x="0" y="1"/>
            <a:ext cx="9144000" cy="1016000"/>
          </a:xfrm>
        </p:spPr>
        <p:txBody>
          <a:bodyPr/>
          <a:lstStyle/>
          <a:p>
            <a:r>
              <a:rPr lang="en-GB" dirty="0"/>
              <a:t>Access to facilities - outpatients</a:t>
            </a:r>
          </a:p>
        </p:txBody>
      </p:sp>
      <p:sp>
        <p:nvSpPr>
          <p:cNvPr id="6" name="Slide Number Placeholder 5"/>
          <p:cNvSpPr>
            <a:spLocks noGrp="1"/>
          </p:cNvSpPr>
          <p:nvPr>
            <p:ph type="sldNum" sz="quarter" idx="12"/>
          </p:nvPr>
        </p:nvSpPr>
        <p:spPr/>
        <p:txBody>
          <a:bodyPr/>
          <a:lstStyle/>
          <a:p>
            <a:fld id="{877EEDE6-32C1-A445-8E5C-0415E4177992}" type="slidenum">
              <a:rPr lang="en-US" smtClean="0"/>
              <a:pPr/>
              <a:t>74</a:t>
            </a:fld>
            <a:endParaRPr lang="en-US"/>
          </a:p>
        </p:txBody>
      </p:sp>
    </p:spTree>
    <p:extLst>
      <p:ext uri="{BB962C8B-B14F-4D97-AF65-F5344CB8AC3E}">
        <p14:creationId xmlns:p14="http://schemas.microsoft.com/office/powerpoint/2010/main" val="1717396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436063" y="1150890"/>
            <a:ext cx="8140774" cy="5183242"/>
          </a:xfrm>
          <a:prstGeom prst="rect">
            <a:avLst/>
          </a:prstGeom>
          <a:noFill/>
          <a:ln w="9525">
            <a:noFill/>
            <a:miter lim="800000"/>
            <a:headEnd/>
            <a:tailEnd/>
          </a:ln>
        </p:spPr>
      </p:pic>
      <p:sp>
        <p:nvSpPr>
          <p:cNvPr id="6" name="Title 3"/>
          <p:cNvSpPr>
            <a:spLocks noGrp="1"/>
          </p:cNvSpPr>
          <p:nvPr>
            <p:ph type="title"/>
          </p:nvPr>
        </p:nvSpPr>
        <p:spPr>
          <a:xfrm>
            <a:off x="0" y="1"/>
            <a:ext cx="9144000" cy="1016000"/>
          </a:xfrm>
        </p:spPr>
        <p:txBody>
          <a:bodyPr/>
          <a:lstStyle/>
          <a:p>
            <a:r>
              <a:rPr lang="en-GB" dirty="0"/>
              <a:t>Access to facilities - inpatients</a:t>
            </a:r>
          </a:p>
        </p:txBody>
      </p:sp>
      <p:sp>
        <p:nvSpPr>
          <p:cNvPr id="7" name="Slide Number Placeholder 6"/>
          <p:cNvSpPr>
            <a:spLocks noGrp="1"/>
          </p:cNvSpPr>
          <p:nvPr>
            <p:ph type="sldNum" sz="quarter" idx="12"/>
          </p:nvPr>
        </p:nvSpPr>
        <p:spPr/>
        <p:txBody>
          <a:bodyPr/>
          <a:lstStyle/>
          <a:p>
            <a:fld id="{877EEDE6-32C1-A445-8E5C-0415E4177992}" type="slidenum">
              <a:rPr lang="en-US" smtClean="0"/>
              <a:pPr/>
              <a:t>75</a:t>
            </a:fld>
            <a:endParaRPr lang="en-US"/>
          </a:p>
        </p:txBody>
      </p:sp>
    </p:spTree>
    <p:extLst>
      <p:ext uri="{BB962C8B-B14F-4D97-AF65-F5344CB8AC3E}">
        <p14:creationId xmlns:p14="http://schemas.microsoft.com/office/powerpoint/2010/main" val="15134169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Summary</a:t>
            </a:r>
          </a:p>
        </p:txBody>
      </p:sp>
      <p:sp>
        <p:nvSpPr>
          <p:cNvPr id="11" name="Slide Number Placeholder 10"/>
          <p:cNvSpPr>
            <a:spLocks noGrp="1"/>
          </p:cNvSpPr>
          <p:nvPr>
            <p:ph type="sldNum" sz="quarter" idx="12"/>
          </p:nvPr>
        </p:nvSpPr>
        <p:spPr/>
        <p:txBody>
          <a:bodyPr/>
          <a:lstStyle/>
          <a:p>
            <a:fld id="{877EEDE6-32C1-A445-8E5C-0415E4177992}" type="slidenum">
              <a:rPr lang="en-US" smtClean="0"/>
              <a:pPr/>
              <a:t>76</a:t>
            </a:fld>
            <a:endParaRPr lang="en-US"/>
          </a:p>
        </p:txBody>
      </p:sp>
      <p:sp>
        <p:nvSpPr>
          <p:cNvPr id="6" name="Content Placeholder 2">
            <a:extLst>
              <a:ext uri="{FF2B5EF4-FFF2-40B4-BE49-F238E27FC236}">
                <a16:creationId xmlns:a16="http://schemas.microsoft.com/office/drawing/2014/main" id="{F8E37E82-8B41-BD41-8818-53B13EDA5F69}"/>
              </a:ext>
            </a:extLst>
          </p:cNvPr>
          <p:cNvSpPr>
            <a:spLocks noGrp="1"/>
          </p:cNvSpPr>
          <p:nvPr>
            <p:ph idx="1"/>
          </p:nvPr>
        </p:nvSpPr>
        <p:spPr>
          <a:xfrm>
            <a:off x="504497" y="1529255"/>
            <a:ext cx="8150772" cy="4647708"/>
          </a:xfrm>
        </p:spPr>
        <p:txBody>
          <a:bodyPr>
            <a:noAutofit/>
          </a:bodyPr>
          <a:lstStyle/>
          <a:p>
            <a:r>
              <a:rPr lang="en-GB" dirty="0"/>
              <a:t>There is variation in the identification and management of each and every need of children and young people with cerebral palsies across settings, over time and with age</a:t>
            </a:r>
          </a:p>
          <a:p>
            <a:r>
              <a:rPr lang="en-GB" dirty="0"/>
              <a:t>We commend this Child Health Outcome Review to all who provide health care for disabled children and young people</a:t>
            </a:r>
          </a:p>
          <a:p>
            <a:r>
              <a:rPr lang="en-GB" dirty="0"/>
              <a:t>If all recommendations are implemented, unwanted variation in care – and thus in outcomes – should be addressed</a:t>
            </a:r>
          </a:p>
        </p:txBody>
      </p:sp>
    </p:spTree>
    <p:extLst>
      <p:ext uri="{BB962C8B-B14F-4D97-AF65-F5344CB8AC3E}">
        <p14:creationId xmlns:p14="http://schemas.microsoft.com/office/powerpoint/2010/main" val="44215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7999"/>
          </a:xfrm>
        </p:spPr>
        <p:txBody>
          <a:bodyPr/>
          <a:lstStyle/>
          <a:p>
            <a:br>
              <a:rPr lang="en-GB" dirty="0"/>
            </a:br>
            <a:r>
              <a:rPr lang="en-GB" dirty="0"/>
              <a:t>SPRING</a:t>
            </a:r>
            <a:br>
              <a:rPr lang="en-GB" dirty="0"/>
            </a:br>
            <a:r>
              <a:rPr lang="en-GB" dirty="0"/>
              <a:t>I am March, April, May,</a:t>
            </a:r>
            <a:br>
              <a:rPr lang="en-GB" dirty="0"/>
            </a:br>
            <a:r>
              <a:rPr lang="en-GB" dirty="0"/>
              <a:t>I am new life starting today.</a:t>
            </a:r>
            <a:br>
              <a:rPr lang="en-GB" dirty="0"/>
            </a:br>
            <a:r>
              <a:rPr lang="en-GB" dirty="0"/>
              <a:t>I am brisk and bright,</a:t>
            </a:r>
            <a:br>
              <a:rPr lang="en-GB" dirty="0"/>
            </a:br>
            <a:r>
              <a:rPr lang="en-GB" dirty="0"/>
              <a:t>I am a flying fluttering kite.</a:t>
            </a:r>
            <a:br>
              <a:rPr lang="en-GB" dirty="0"/>
            </a:br>
            <a:r>
              <a:rPr lang="en-GB" dirty="0"/>
              <a:t>I am trees in the breeze,</a:t>
            </a:r>
            <a:br>
              <a:rPr lang="en-GB" dirty="0"/>
            </a:br>
            <a:r>
              <a:rPr lang="en-GB" dirty="0"/>
              <a:t>I am cold, go away please.</a:t>
            </a:r>
            <a:br>
              <a:rPr lang="en-GB" dirty="0"/>
            </a:br>
            <a:r>
              <a:rPr lang="en-GB" dirty="0"/>
              <a:t>I am the sun in the sky,</a:t>
            </a:r>
            <a:br>
              <a:rPr lang="en-GB" dirty="0"/>
            </a:br>
            <a:r>
              <a:rPr lang="en-GB" dirty="0"/>
              <a:t>I am wispy clouds high.</a:t>
            </a:r>
            <a:br>
              <a:rPr lang="en-GB" dirty="0"/>
            </a:br>
            <a:r>
              <a:rPr lang="en-GB" dirty="0"/>
              <a:t> </a:t>
            </a:r>
            <a:br>
              <a:rPr lang="en-GB" dirty="0"/>
            </a:br>
            <a:r>
              <a:rPr lang="en-GB" sz="2800" dirty="0"/>
              <a:t>(c) Adam </a:t>
            </a:r>
            <a:r>
              <a:rPr lang="en-GB" sz="2800" dirty="0" err="1"/>
              <a:t>Bojelian</a:t>
            </a:r>
            <a:r>
              <a:rPr lang="en-GB" sz="2800" dirty="0"/>
              <a:t> 2012</a:t>
            </a:r>
            <a:br>
              <a:rPr lang="en-GB" dirty="0"/>
            </a:br>
            <a:endParaRPr lang="en-GB" dirty="0"/>
          </a:p>
        </p:txBody>
      </p:sp>
      <p:sp>
        <p:nvSpPr>
          <p:cNvPr id="4" name="Slide Number Placeholder 3"/>
          <p:cNvSpPr>
            <a:spLocks noGrp="1"/>
          </p:cNvSpPr>
          <p:nvPr>
            <p:ph type="sldNum" sz="quarter" idx="12"/>
          </p:nvPr>
        </p:nvSpPr>
        <p:spPr/>
        <p:txBody>
          <a:bodyPr/>
          <a:lstStyle/>
          <a:p>
            <a:fld id="{877EEDE6-32C1-A445-8E5C-0415E4177992}" type="slidenum">
              <a:rPr lang="en-US" smtClean="0"/>
              <a:pPr/>
              <a:t>77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Questionnaires</a:t>
            </a:r>
          </a:p>
          <a:p>
            <a:pPr lvl="1"/>
            <a:r>
              <a:rPr lang="en-GB" dirty="0"/>
              <a:t>Organisational </a:t>
            </a:r>
          </a:p>
          <a:p>
            <a:pPr lvl="1"/>
            <a:endParaRPr lang="en-GB" sz="1200" dirty="0"/>
          </a:p>
          <a:p>
            <a:pPr lvl="1"/>
            <a:r>
              <a:rPr lang="en-GB" dirty="0"/>
              <a:t>Patient/parent carer</a:t>
            </a:r>
          </a:p>
          <a:p>
            <a:pPr lvl="1"/>
            <a:endParaRPr lang="en-GB" sz="1200" dirty="0"/>
          </a:p>
          <a:p>
            <a:pPr lvl="1"/>
            <a:r>
              <a:rPr lang="en-GB" dirty="0"/>
              <a:t>Admitting clinician</a:t>
            </a:r>
          </a:p>
          <a:p>
            <a:pPr lvl="1"/>
            <a:endParaRPr lang="en-GB" sz="1200" dirty="0"/>
          </a:p>
          <a:p>
            <a:pPr lvl="1"/>
            <a:r>
              <a:rPr lang="en-GB" dirty="0"/>
              <a:t>Lead clinician for neurodisability care</a:t>
            </a:r>
          </a:p>
          <a:p>
            <a:pPr lvl="1"/>
            <a:endParaRPr lang="en-GB" sz="1200" dirty="0"/>
          </a:p>
          <a:p>
            <a:pPr lvl="1"/>
            <a:r>
              <a:rPr lang="en-GB" dirty="0"/>
              <a:t>General practitioner</a:t>
            </a:r>
          </a:p>
          <a:p>
            <a:endParaRPr lang="en-GB" dirty="0"/>
          </a:p>
          <a:p>
            <a:pPr lvl="1">
              <a:buNone/>
            </a:pPr>
            <a:endParaRPr lang="en-GB" dirty="0"/>
          </a:p>
          <a:p>
            <a:endParaRPr lang="en-GB" dirty="0"/>
          </a:p>
        </p:txBody>
      </p:sp>
      <p:sp>
        <p:nvSpPr>
          <p:cNvPr id="5" name="Title 4"/>
          <p:cNvSpPr>
            <a:spLocks noGrp="1"/>
          </p:cNvSpPr>
          <p:nvPr>
            <p:ph type="title"/>
          </p:nvPr>
        </p:nvSpPr>
        <p:spPr/>
        <p:txBody>
          <a:bodyPr/>
          <a:lstStyle/>
          <a:p>
            <a:r>
              <a:rPr lang="en-GB" dirty="0"/>
              <a:t>Data collection</a:t>
            </a:r>
          </a:p>
        </p:txBody>
      </p:sp>
      <p:sp>
        <p:nvSpPr>
          <p:cNvPr id="6" name="Slide Number Placeholder 5"/>
          <p:cNvSpPr>
            <a:spLocks noGrp="1"/>
          </p:cNvSpPr>
          <p:nvPr>
            <p:ph type="sldNum" sz="quarter" idx="12"/>
          </p:nvPr>
        </p:nvSpPr>
        <p:spPr/>
        <p:txBody>
          <a:bodyPr/>
          <a:lstStyle/>
          <a:p>
            <a:fld id="{877EEDE6-32C1-A445-8E5C-0415E4177992}" type="slidenum">
              <a:rPr lang="en-US" smtClean="0"/>
              <a:pPr/>
              <a:t>8</a:t>
            </a:fld>
            <a:endParaRPr lang="en-US"/>
          </a:p>
        </p:txBody>
      </p:sp>
    </p:spTree>
    <p:extLst>
      <p:ext uri="{BB962C8B-B14F-4D97-AF65-F5344CB8AC3E}">
        <p14:creationId xmlns:p14="http://schemas.microsoft.com/office/powerpoint/2010/main" val="26740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GB" dirty="0"/>
              <a:t>Case note extracts</a:t>
            </a:r>
          </a:p>
          <a:p>
            <a:pPr lvl="1"/>
            <a:r>
              <a:rPr lang="en-GB" dirty="0"/>
              <a:t>Acute care</a:t>
            </a:r>
          </a:p>
          <a:p>
            <a:pPr lvl="2"/>
            <a:r>
              <a:rPr lang="en-GB" dirty="0"/>
              <a:t>ED records</a:t>
            </a:r>
          </a:p>
          <a:p>
            <a:pPr lvl="2"/>
            <a:r>
              <a:rPr lang="en-GB" dirty="0"/>
              <a:t>Clinical notes</a:t>
            </a:r>
          </a:p>
          <a:p>
            <a:pPr lvl="2"/>
            <a:r>
              <a:rPr lang="en-GB" dirty="0"/>
              <a:t>Nursing notes</a:t>
            </a:r>
          </a:p>
          <a:p>
            <a:pPr lvl="2"/>
            <a:r>
              <a:rPr lang="en-GB" dirty="0"/>
              <a:t>Emergency health care plans</a:t>
            </a:r>
          </a:p>
          <a:p>
            <a:pPr lvl="2"/>
            <a:r>
              <a:rPr lang="en-GB" dirty="0"/>
              <a:t>Outpatient notes</a:t>
            </a:r>
          </a:p>
          <a:p>
            <a:pPr lvl="2"/>
            <a:r>
              <a:rPr lang="en-GB" dirty="0"/>
              <a:t>Previous 3 years – clinic letters and discharge summaries</a:t>
            </a:r>
          </a:p>
          <a:p>
            <a:endParaRPr lang="en-GB" sz="1200" dirty="0"/>
          </a:p>
          <a:p>
            <a:pPr lvl="1"/>
            <a:r>
              <a:rPr lang="en-GB" dirty="0"/>
              <a:t>Community care</a:t>
            </a:r>
          </a:p>
          <a:p>
            <a:pPr lvl="2"/>
            <a:r>
              <a:rPr lang="en-GB" dirty="0"/>
              <a:t>Multidisciplinary notes, allied health professional notes and clinical letters</a:t>
            </a:r>
          </a:p>
          <a:p>
            <a:endParaRPr lang="en-GB" dirty="0"/>
          </a:p>
        </p:txBody>
      </p:sp>
      <p:sp>
        <p:nvSpPr>
          <p:cNvPr id="5" name="Title 4"/>
          <p:cNvSpPr>
            <a:spLocks noGrp="1"/>
          </p:cNvSpPr>
          <p:nvPr>
            <p:ph type="title"/>
          </p:nvPr>
        </p:nvSpPr>
        <p:spPr/>
        <p:txBody>
          <a:bodyPr/>
          <a:lstStyle/>
          <a:p>
            <a:r>
              <a:rPr lang="en-GB" dirty="0"/>
              <a:t>Case notes and peer review</a:t>
            </a:r>
          </a:p>
        </p:txBody>
      </p:sp>
      <p:sp>
        <p:nvSpPr>
          <p:cNvPr id="6" name="Slide Number Placeholder 5"/>
          <p:cNvSpPr>
            <a:spLocks noGrp="1"/>
          </p:cNvSpPr>
          <p:nvPr>
            <p:ph type="sldNum" sz="quarter" idx="12"/>
          </p:nvPr>
        </p:nvSpPr>
        <p:spPr/>
        <p:txBody>
          <a:bodyPr/>
          <a:lstStyle/>
          <a:p>
            <a:fld id="{877EEDE6-32C1-A445-8E5C-0415E4177992}" type="slidenum">
              <a:rPr lang="en-US" smtClean="0"/>
              <a:pPr/>
              <a:t>9</a:t>
            </a:fld>
            <a:endParaRPr lang="en-US"/>
          </a:p>
        </p:txBody>
      </p:sp>
    </p:spTree>
    <p:extLst>
      <p:ext uri="{BB962C8B-B14F-4D97-AF65-F5344CB8AC3E}">
        <p14:creationId xmlns:p14="http://schemas.microsoft.com/office/powerpoint/2010/main" val="267406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2966</Words>
  <Application>Microsoft Office PowerPoint</Application>
  <PresentationFormat>On-screen Show (4:3)</PresentationFormat>
  <Paragraphs>377</Paragraphs>
  <Slides>77</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Wingdings</vt:lpstr>
      <vt:lpstr>Office Theme</vt:lpstr>
      <vt:lpstr>PowerPoint Presentation</vt:lpstr>
      <vt:lpstr>PowerPoint Presentation</vt:lpstr>
      <vt:lpstr>Background</vt:lpstr>
      <vt:lpstr>Aims</vt:lpstr>
      <vt:lpstr>Objectives</vt:lpstr>
      <vt:lpstr>Objectives</vt:lpstr>
      <vt:lpstr>Method – clinical review</vt:lpstr>
      <vt:lpstr>Data collection</vt:lpstr>
      <vt:lpstr>Case notes and peer review</vt:lpstr>
      <vt:lpstr>Data returns</vt:lpstr>
      <vt:lpstr>Age and gender</vt:lpstr>
      <vt:lpstr>Recommendations</vt:lpstr>
      <vt:lpstr>PowerPoint Presentation</vt:lpstr>
      <vt:lpstr>Method -routine national datasets</vt:lpstr>
      <vt:lpstr>Population </vt:lpstr>
      <vt:lpstr>Datasets</vt:lpstr>
      <vt:lpstr>Primary/secondary care interface</vt:lpstr>
      <vt:lpstr>Data preparation</vt:lpstr>
      <vt:lpstr>Recommendation 1</vt:lpstr>
      <vt:lpstr>Recommendation 1 (continued)</vt:lpstr>
      <vt:lpstr>Case ascertainment </vt:lpstr>
      <vt:lpstr>Prevalence of cerebral palsy by index of multiple deprivation (overall 3.5/100,000 England)</vt:lpstr>
      <vt:lpstr>Primary and secondary health care attendances </vt:lpstr>
      <vt:lpstr>Data consistency across countries</vt:lpstr>
      <vt:lpstr>Referrals with respect to  index of multiple deprivation</vt:lpstr>
      <vt:lpstr>Outpatient appointments have increased </vt:lpstr>
      <vt:lpstr>GP attendances</vt:lpstr>
      <vt:lpstr>PowerPoint Presentation</vt:lpstr>
      <vt:lpstr> Outpatients </vt:lpstr>
      <vt:lpstr>Paediatric intensive care</vt:lpstr>
      <vt:lpstr>Mortality - cerebral palsy 5.3/1000 No cerebral palsy 0.2/1000</vt:lpstr>
      <vt:lpstr>Recommendation 13</vt:lpstr>
      <vt:lpstr>Recommendation 10</vt:lpstr>
      <vt:lpstr>Transition - outpatients </vt:lpstr>
      <vt:lpstr>Transition - hospital admissions </vt:lpstr>
      <vt:lpstr>PowerPoint Presentation</vt:lpstr>
      <vt:lpstr>Principal recommendation 11</vt:lpstr>
      <vt:lpstr>Acute admission - comorbidity</vt:lpstr>
      <vt:lpstr>Seriously ill - emergency admission</vt:lpstr>
      <vt:lpstr>PowerPoint Presentation</vt:lpstr>
      <vt:lpstr>Comorbidities of the seriously ill patient</vt:lpstr>
      <vt:lpstr>Additional needs</vt:lpstr>
      <vt:lpstr>Emergency health planning -  organisational preparation</vt:lpstr>
      <vt:lpstr>PowerPoint Presentation</vt:lpstr>
      <vt:lpstr>Case study 16 - emergency planning</vt:lpstr>
      <vt:lpstr>Recommendation 19</vt:lpstr>
      <vt:lpstr>Was resuscitation status recorded where appropriate?</vt:lpstr>
      <vt:lpstr>Case study 6 - resuscitation</vt:lpstr>
      <vt:lpstr>PowerPoint Presentation</vt:lpstr>
      <vt:lpstr>Principal recommendation 22</vt:lpstr>
      <vt:lpstr>Inpatient care after childhood</vt:lpstr>
      <vt:lpstr>Defining patients by age</vt:lpstr>
      <vt:lpstr>Age limits for paediatric and adult care</vt:lpstr>
      <vt:lpstr>Evidence of transition to adult services</vt:lpstr>
      <vt:lpstr>Case study 29 - lost in transition?</vt:lpstr>
      <vt:lpstr>Recommendation 30</vt:lpstr>
      <vt:lpstr>Evidence of patient inclusion</vt:lpstr>
      <vt:lpstr>Best interest decision-making  when patient lacked capacity</vt:lpstr>
      <vt:lpstr>Case study 24 - consent</vt:lpstr>
      <vt:lpstr>PowerPoint Presentation</vt:lpstr>
      <vt:lpstr>Principal recommendation 3</vt:lpstr>
      <vt:lpstr>Cerebral palsy - a precise diagnosis</vt:lpstr>
      <vt:lpstr>Case study 1 - diagnosis</vt:lpstr>
      <vt:lpstr>Principal recommendation 7</vt:lpstr>
      <vt:lpstr>Multidisciplinary care</vt:lpstr>
      <vt:lpstr>Case study 8 - multidisciplinary care</vt:lpstr>
      <vt:lpstr>Principal recommendation 18</vt:lpstr>
      <vt:lpstr>Care pathways</vt:lpstr>
      <vt:lpstr>Gross Motor Function Classification System (GMFCS)</vt:lpstr>
      <vt:lpstr>Pain management</vt:lpstr>
      <vt:lpstr>Effect of the cerebral palsy on the patient’s health</vt:lpstr>
      <vt:lpstr>Each and Every Need</vt:lpstr>
      <vt:lpstr>Case study 9 - weight measurement </vt:lpstr>
      <vt:lpstr>Access to facilities - outpatients</vt:lpstr>
      <vt:lpstr>Access to facilities - inpatients</vt:lpstr>
      <vt:lpstr>Summary</vt:lpstr>
      <vt:lpstr> SPRING I am March, April, May, I am new life starting today. I am brisk and bright, I am a flying fluttering kite. I am trees in the breeze, I am cold, go away please. I am the sun in the sky, I am wispy clouds high.   (c) Adam Bojelian 2012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Each and every need</dc:title>
  <dc:creator>Karen Horridge</dc:creator>
  <cp:lastModifiedBy>Marisa Mason</cp:lastModifiedBy>
  <cp:revision>111</cp:revision>
  <dcterms:created xsi:type="dcterms:W3CDTF">2018-02-06T12:02:47Z</dcterms:created>
  <dcterms:modified xsi:type="dcterms:W3CDTF">2024-03-20T12:44:59Z</dcterms:modified>
</cp:coreProperties>
</file>